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8"/>
  </p:notesMasterIdLst>
  <p:handoutMasterIdLst>
    <p:handoutMasterId r:id="rId29"/>
  </p:handoutMasterIdLst>
  <p:sldIdLst>
    <p:sldId id="256" r:id="rId5"/>
    <p:sldId id="258" r:id="rId6"/>
    <p:sldId id="257" r:id="rId7"/>
    <p:sldId id="271" r:id="rId8"/>
    <p:sldId id="273" r:id="rId9"/>
    <p:sldId id="270"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60"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69B261-8B0B-4EC1-993F-FBC4D726AE73}" v="5" dt="2023-08-22T14:08:51.1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2024" autoAdjust="0"/>
  </p:normalViewPr>
  <p:slideViewPr>
    <p:cSldViewPr snapToGrid="0" showGuides="1">
      <p:cViewPr varScale="1">
        <p:scale>
          <a:sx n="111" d="100"/>
          <a:sy n="111" d="100"/>
        </p:scale>
        <p:origin x="594" y="96"/>
      </p:cViewPr>
      <p:guideLst>
        <p:guide orient="horz" pos="2160"/>
        <p:guide pos="3840"/>
      </p:guideLst>
    </p:cSldViewPr>
  </p:slideViewPr>
  <p:outlineViewPr>
    <p:cViewPr>
      <p:scale>
        <a:sx n="33" d="100"/>
        <a:sy n="33" d="100"/>
      </p:scale>
      <p:origin x="0" y="-1314"/>
    </p:cViewPr>
  </p:outlineViewPr>
  <p:notesTextViewPr>
    <p:cViewPr>
      <p:scale>
        <a:sx n="1" d="1"/>
        <a:sy n="1" d="1"/>
      </p:scale>
      <p:origin x="0" y="0"/>
    </p:cViewPr>
  </p:notesTextViewPr>
  <p:sorterViewPr>
    <p:cViewPr>
      <p:scale>
        <a:sx n="100" d="100"/>
        <a:sy n="100" d="100"/>
      </p:scale>
      <p:origin x="0" y="-6660"/>
    </p:cViewPr>
  </p:sorterViewPr>
  <p:notesViewPr>
    <p:cSldViewPr snapToGrid="0" showGuides="1">
      <p:cViewPr varScale="1">
        <p:scale>
          <a:sx n="52" d="100"/>
          <a:sy n="52" d="100"/>
        </p:scale>
        <p:origin x="3078"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BB48672-BCBC-AB7E-9DDD-882953407F8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2DC4239A-A1C3-A2D7-A846-206BA55C815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E59622-884F-43DA-A4AC-CFD1F47C710E}" type="datetimeFigureOut">
              <a:rPr lang="en-GB" smtClean="0"/>
              <a:t>24/08/2023</a:t>
            </a:fld>
            <a:endParaRPr lang="en-GB"/>
          </a:p>
        </p:txBody>
      </p:sp>
      <p:sp>
        <p:nvSpPr>
          <p:cNvPr id="4" name="Footer Placeholder 3">
            <a:extLst>
              <a:ext uri="{FF2B5EF4-FFF2-40B4-BE49-F238E27FC236}">
                <a16:creationId xmlns:a16="http://schemas.microsoft.com/office/drawing/2014/main" id="{147000AC-460B-FFFB-8C9A-22A28D7AA1C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D820E228-905A-5FFE-8D2E-9BC6A3088C5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B50264C-3C1B-4BAD-BC30-BF7CE27F32C4}" type="slidenum">
              <a:rPr lang="en-GB" smtClean="0"/>
              <a:t>‹#›</a:t>
            </a:fld>
            <a:endParaRPr lang="en-GB"/>
          </a:p>
        </p:txBody>
      </p:sp>
    </p:spTree>
    <p:extLst>
      <p:ext uri="{BB962C8B-B14F-4D97-AF65-F5344CB8AC3E}">
        <p14:creationId xmlns:p14="http://schemas.microsoft.com/office/powerpoint/2010/main" val="247807583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0221EB-BC47-4E69-B968-7C31AF22AC1B}" type="datetimeFigureOut">
              <a:rPr lang="en-US" smtClean="0"/>
              <a:t>8/24/2023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5B6D84-6125-4DEF-8FC7-D94130756C0C}" type="slidenum">
              <a:rPr lang="en-US" smtClean="0"/>
              <a:t>‹#›</a:t>
            </a:fld>
            <a:endParaRPr lang="en-US"/>
          </a:p>
        </p:txBody>
      </p:sp>
    </p:spTree>
    <p:extLst>
      <p:ext uri="{BB962C8B-B14F-4D97-AF65-F5344CB8AC3E}">
        <p14:creationId xmlns:p14="http://schemas.microsoft.com/office/powerpoint/2010/main" val="185452671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5"/>
          </p:nvPr>
        </p:nvSpPr>
        <p:spPr/>
        <p:txBody>
          <a:bodyPr/>
          <a:lstStyle/>
          <a:p>
            <a:fld id="{945B6D84-6125-4DEF-8FC7-D94130756C0C}" type="slidenum">
              <a:rPr lang="en-US" smtClean="0"/>
              <a:t>13</a:t>
            </a:fld>
            <a:endParaRPr lang="en-US"/>
          </a:p>
        </p:txBody>
      </p:sp>
    </p:spTree>
    <p:extLst>
      <p:ext uri="{BB962C8B-B14F-4D97-AF65-F5344CB8AC3E}">
        <p14:creationId xmlns:p14="http://schemas.microsoft.com/office/powerpoint/2010/main" val="21200758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6.xml.rels><?xml version="1.0" encoding="UTF-8" standalone="yes"?>
<Relationships xmlns="http://schemas.openxmlformats.org/package/2006/relationships"><Relationship Id="rId8" Type="http://schemas.openxmlformats.org/officeDocument/2006/relationships/hyperlink" Target="mailto:enquiry@nnr.co.za" TargetMode="External"/><Relationship Id="rId3" Type="http://schemas.openxmlformats.org/officeDocument/2006/relationships/image" Target="../media/image2.jpeg"/><Relationship Id="rId7" Type="http://schemas.openxmlformats.org/officeDocument/2006/relationships/hyperlink" Target="http://www.nnr.co.za/" TargetMode="External"/><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6.svg"/><Relationship Id="rId10" Type="http://schemas.openxmlformats.org/officeDocument/2006/relationships/hyperlink" Target="https://www.facebook.com/nnr.co.za" TargetMode="External"/><Relationship Id="rId4" Type="http://schemas.openxmlformats.org/officeDocument/2006/relationships/image" Target="../media/image5.png"/><Relationship Id="rId9" Type="http://schemas.openxmlformats.org/officeDocument/2006/relationships/hyperlink" Target="https://twitter.com/NucRegSA" TargetMode="Externa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alphaModFix amt="95000"/>
            <a:lum/>
          </a:blip>
          <a:srcRect/>
          <a:stretch>
            <a:fillRect/>
          </a:stretch>
        </a:blipFill>
        <a:effectLst/>
      </p:bgPr>
    </p:bg>
    <p:spTree>
      <p:nvGrpSpPr>
        <p:cNvPr id="1" name=""/>
        <p:cNvGrpSpPr/>
        <p:nvPr/>
      </p:nvGrpSpPr>
      <p:grpSpPr>
        <a:xfrm>
          <a:off x="0" y="0"/>
          <a:ext cx="0" cy="0"/>
          <a:chOff x="0" y="0"/>
          <a:chExt cx="0" cy="0"/>
        </a:xfrm>
      </p:grpSpPr>
      <p:pic>
        <p:nvPicPr>
          <p:cNvPr id="15" name="Picture 14" descr="A picture containing outdoor&#10;&#10;Description automatically generated">
            <a:extLst>
              <a:ext uri="{FF2B5EF4-FFF2-40B4-BE49-F238E27FC236}">
                <a16:creationId xmlns:a16="http://schemas.microsoft.com/office/drawing/2014/main" id="{34BE1C41-6140-495A-A414-F033680957D2}"/>
              </a:ext>
            </a:extLst>
          </p:cNvPr>
          <p:cNvPicPr>
            <a:picLocks noChangeAspect="1"/>
          </p:cNvPicPr>
          <p:nvPr userDrawn="1"/>
        </p:nvPicPr>
        <p:blipFill rotWithShape="1">
          <a:blip r:embed="rId3">
            <a:alphaModFix/>
            <a:extLst>
              <a:ext uri="{28A0092B-C50C-407E-A947-70E740481C1C}">
                <a14:useLocalDpi xmlns:a14="http://schemas.microsoft.com/office/drawing/2010/main" val="0"/>
              </a:ext>
            </a:extLst>
          </a:blip>
          <a:srcRect t="92222"/>
          <a:stretch/>
        </p:blipFill>
        <p:spPr>
          <a:xfrm>
            <a:off x="0" y="6324600"/>
            <a:ext cx="12192000" cy="533400"/>
          </a:xfrm>
          <a:prstGeom prst="rect">
            <a:avLst/>
          </a:prstGeom>
        </p:spPr>
      </p:pic>
      <p:sp>
        <p:nvSpPr>
          <p:cNvPr id="2" name="Title 1">
            <a:extLst>
              <a:ext uri="{FF2B5EF4-FFF2-40B4-BE49-F238E27FC236}">
                <a16:creationId xmlns:a16="http://schemas.microsoft.com/office/drawing/2014/main" id="{2DC0C047-67F7-480A-A527-D0713B53A948}"/>
              </a:ext>
            </a:extLst>
          </p:cNvPr>
          <p:cNvSpPr>
            <a:spLocks noGrp="1"/>
          </p:cNvSpPr>
          <p:nvPr>
            <p:ph type="ctrTitle" hasCustomPrompt="1"/>
          </p:nvPr>
        </p:nvSpPr>
        <p:spPr>
          <a:xfrm>
            <a:off x="609600" y="2067389"/>
            <a:ext cx="10972800" cy="867899"/>
          </a:xfrm>
        </p:spPr>
        <p:txBody>
          <a:bodyPr anchor="t">
            <a:normAutofit/>
          </a:bodyPr>
          <a:lstStyle>
            <a:lvl1pPr algn="ctr">
              <a:defRPr sz="4000">
                <a:solidFill>
                  <a:schemeClr val="accent1">
                    <a:lumMod val="75000"/>
                  </a:schemeClr>
                </a:solidFill>
                <a:latin typeface="Museo 700" panose="02000000000000000000" pitchFamily="50" charset="0"/>
              </a:defRPr>
            </a:lvl1pPr>
          </a:lstStyle>
          <a:p>
            <a:r>
              <a:rPr lang="en-US" dirty="0"/>
              <a:t>Strategic Plan 2025</a:t>
            </a:r>
          </a:p>
        </p:txBody>
      </p:sp>
      <p:sp>
        <p:nvSpPr>
          <p:cNvPr id="3" name="Subtitle 2">
            <a:extLst>
              <a:ext uri="{FF2B5EF4-FFF2-40B4-BE49-F238E27FC236}">
                <a16:creationId xmlns:a16="http://schemas.microsoft.com/office/drawing/2014/main" id="{79A54D79-029B-4FC5-8888-FE339C9179BF}"/>
              </a:ext>
            </a:extLst>
          </p:cNvPr>
          <p:cNvSpPr>
            <a:spLocks noGrp="1"/>
          </p:cNvSpPr>
          <p:nvPr>
            <p:ph type="subTitle" idx="1" hasCustomPrompt="1"/>
          </p:nvPr>
        </p:nvSpPr>
        <p:spPr>
          <a:xfrm>
            <a:off x="609600" y="2935288"/>
            <a:ext cx="10972800" cy="1292529"/>
          </a:xfrm>
        </p:spPr>
        <p:txBody>
          <a:bodyPr>
            <a:normAutofit/>
          </a:bodyPr>
          <a:lstStyle>
            <a:lvl1pPr marL="0" indent="0" algn="ctr">
              <a:buNone/>
              <a:defRPr sz="32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to the Parliamentary Portfolio </a:t>
            </a:r>
          </a:p>
          <a:p>
            <a:r>
              <a:rPr lang="en-US" dirty="0"/>
              <a:t>Committee on Energy.</a:t>
            </a:r>
          </a:p>
        </p:txBody>
      </p:sp>
      <p:sp>
        <p:nvSpPr>
          <p:cNvPr id="4" name="Date Placeholder 3">
            <a:extLst>
              <a:ext uri="{FF2B5EF4-FFF2-40B4-BE49-F238E27FC236}">
                <a16:creationId xmlns:a16="http://schemas.microsoft.com/office/drawing/2014/main" id="{C2A0093A-E0F2-448C-98BF-54916F5F3334}"/>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C2F0728A-90A7-4F15-89E9-60F7A5DC21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E49FDC-BF59-4460-A9A2-1A2D96F5D683}"/>
              </a:ext>
            </a:extLst>
          </p:cNvPr>
          <p:cNvSpPr>
            <a:spLocks noGrp="1"/>
          </p:cNvSpPr>
          <p:nvPr>
            <p:ph type="sldNum" sz="quarter" idx="12"/>
          </p:nvPr>
        </p:nvSpPr>
        <p:spPr/>
        <p:txBody>
          <a:bodyPr/>
          <a:lstStyle/>
          <a:p>
            <a:fld id="{62B30900-D744-4EA3-BE04-D9335B37CC9C}" type="slidenum">
              <a:rPr lang="en-US" smtClean="0"/>
              <a:t>‹#›</a:t>
            </a:fld>
            <a:endParaRPr lang="en-US"/>
          </a:p>
        </p:txBody>
      </p:sp>
      <p:sp>
        <p:nvSpPr>
          <p:cNvPr id="12" name="Picture Placeholder 11">
            <a:extLst>
              <a:ext uri="{FF2B5EF4-FFF2-40B4-BE49-F238E27FC236}">
                <a16:creationId xmlns:a16="http://schemas.microsoft.com/office/drawing/2014/main" id="{F70F81C2-1216-4F72-82BC-715DEBA48817}"/>
              </a:ext>
            </a:extLst>
          </p:cNvPr>
          <p:cNvSpPr>
            <a:spLocks noGrp="1"/>
          </p:cNvSpPr>
          <p:nvPr>
            <p:ph type="pic" sz="quarter" idx="13"/>
          </p:nvPr>
        </p:nvSpPr>
        <p:spPr>
          <a:xfrm>
            <a:off x="609600" y="571500"/>
            <a:ext cx="3900488" cy="1792288"/>
          </a:xfrm>
        </p:spPr>
        <p:txBody>
          <a:bodyPr/>
          <a:lstStyle>
            <a:lvl1pPr marL="0" indent="0">
              <a:buNone/>
              <a:defRPr/>
            </a:lvl1pPr>
          </a:lstStyle>
          <a:p>
            <a:r>
              <a:rPr lang="en-US"/>
              <a:t>Click icon to add picture</a:t>
            </a:r>
            <a:endParaRPr lang="en-US" dirty="0"/>
          </a:p>
        </p:txBody>
      </p:sp>
      <p:pic>
        <p:nvPicPr>
          <p:cNvPr id="14" name="Picture 13" descr="Logo, company name&#10;&#10;Description automatically generated">
            <a:extLst>
              <a:ext uri="{FF2B5EF4-FFF2-40B4-BE49-F238E27FC236}">
                <a16:creationId xmlns:a16="http://schemas.microsoft.com/office/drawing/2014/main" id="{94F57809-6E03-47AD-A92E-6384BEBB5D6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4123" y="0"/>
            <a:ext cx="4657380" cy="2630184"/>
          </a:xfrm>
          <a:prstGeom prst="rect">
            <a:avLst/>
          </a:prstGeom>
        </p:spPr>
      </p:pic>
      <p:sp>
        <p:nvSpPr>
          <p:cNvPr id="16" name="Rectangle 15">
            <a:extLst>
              <a:ext uri="{FF2B5EF4-FFF2-40B4-BE49-F238E27FC236}">
                <a16:creationId xmlns:a16="http://schemas.microsoft.com/office/drawing/2014/main" id="{9C7EDC67-AD44-4097-92EA-54EE9F7CA993}"/>
              </a:ext>
            </a:extLst>
          </p:cNvPr>
          <p:cNvSpPr/>
          <p:nvPr userDrawn="1"/>
        </p:nvSpPr>
        <p:spPr>
          <a:xfrm>
            <a:off x="1" y="6373070"/>
            <a:ext cx="12192000" cy="369332"/>
          </a:xfrm>
          <a:prstGeom prst="rect">
            <a:avLst/>
          </a:prstGeom>
        </p:spPr>
        <p:txBody>
          <a:bodyPr wrap="square">
            <a:spAutoFit/>
          </a:bodyPr>
          <a:lstStyle/>
          <a:p>
            <a:pPr algn="ctr"/>
            <a:r>
              <a:rPr lang="en-ZA" dirty="0">
                <a:solidFill>
                  <a:schemeClr val="bg2"/>
                </a:solidFill>
                <a:latin typeface="Museo Sans 300" panose="02000000000000000000" pitchFamily="2" charset="77"/>
              </a:rPr>
              <a:t>Protecting people, property and the </a:t>
            </a:r>
            <a:r>
              <a:rPr lang="en-ZA" dirty="0">
                <a:solidFill>
                  <a:schemeClr val="bg1"/>
                </a:solidFill>
                <a:latin typeface="Museo Sans 300" panose="02000000000000000000" pitchFamily="2" charset="77"/>
              </a:rPr>
              <a:t>environment</a:t>
            </a:r>
            <a:r>
              <a:rPr lang="en-ZA" dirty="0">
                <a:solidFill>
                  <a:schemeClr val="bg2"/>
                </a:solidFill>
                <a:latin typeface="Museo Sans 300" panose="02000000000000000000" pitchFamily="2" charset="77"/>
              </a:rPr>
              <a:t>.</a:t>
            </a:r>
          </a:p>
        </p:txBody>
      </p:sp>
    </p:spTree>
    <p:extLst>
      <p:ext uri="{BB962C8B-B14F-4D97-AF65-F5344CB8AC3E}">
        <p14:creationId xmlns:p14="http://schemas.microsoft.com/office/powerpoint/2010/main" val="2086582951"/>
      </p:ext>
    </p:extLst>
  </p:cSld>
  <p:clrMapOvr>
    <a:masterClrMapping/>
  </p:clrMapOvr>
  <p:extLst>
    <p:ext uri="{DCECCB84-F9BA-43D5-87BE-67443E8EF086}">
      <p15:sldGuideLst xmlns:p15="http://schemas.microsoft.com/office/powerpoint/2012/main">
        <p15:guide id="1" orient="horz" pos="3960" userDrawn="1">
          <p15:clr>
            <a:srgbClr val="FBAE40"/>
          </p15:clr>
        </p15:guide>
        <p15:guide id="2" pos="3840" userDrawn="1">
          <p15:clr>
            <a:srgbClr val="FBAE40"/>
          </p15:clr>
        </p15:guide>
        <p15:guide id="3" pos="384" userDrawn="1">
          <p15:clr>
            <a:srgbClr val="FBAE40"/>
          </p15:clr>
        </p15:guide>
        <p15:guide id="4" pos="7296" userDrawn="1">
          <p15:clr>
            <a:srgbClr val="FBAE40"/>
          </p15:clr>
        </p15:guide>
        <p15:guide id="5" orient="horz" pos="3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DC4B6-50EF-4A98-988A-A187277AE91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C3B8763-CADF-4C83-954C-0E0DBDD258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BB71D4-0A3A-47BD-ACD9-D37892913DC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2DFE10E-26D8-42C2-92D2-AC1ACFF07F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1E72BD-E7FF-4460-A351-7A73EDD6BF58}"/>
              </a:ext>
            </a:extLst>
          </p:cNvPr>
          <p:cNvSpPr>
            <a:spLocks noGrp="1"/>
          </p:cNvSpPr>
          <p:nvPr>
            <p:ph type="sldNum" sz="quarter" idx="12"/>
          </p:nvPr>
        </p:nvSpPr>
        <p:spPr/>
        <p:txBody>
          <a:bodyPr/>
          <a:lstStyle/>
          <a:p>
            <a:fld id="{62B30900-D744-4EA3-BE04-D9335B37CC9C}" type="slidenum">
              <a:rPr lang="en-US" smtClean="0"/>
              <a:t>‹#›</a:t>
            </a:fld>
            <a:endParaRPr lang="en-US"/>
          </a:p>
        </p:txBody>
      </p:sp>
    </p:spTree>
    <p:extLst>
      <p:ext uri="{BB962C8B-B14F-4D97-AF65-F5344CB8AC3E}">
        <p14:creationId xmlns:p14="http://schemas.microsoft.com/office/powerpoint/2010/main" val="1413659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AFD7182-B269-4EB6-A528-097B5CA04C9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6F9D526-C711-410B-8083-BD93AF3EDB7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D6D003-2A0A-44E1-8021-CEE102F3C72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3DACB41D-906B-4C50-9233-C6765B529D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D4D11D-EDDC-4DEF-B599-40D8C90274A2}"/>
              </a:ext>
            </a:extLst>
          </p:cNvPr>
          <p:cNvSpPr>
            <a:spLocks noGrp="1"/>
          </p:cNvSpPr>
          <p:nvPr>
            <p:ph type="sldNum" sz="quarter" idx="12"/>
          </p:nvPr>
        </p:nvSpPr>
        <p:spPr/>
        <p:txBody>
          <a:bodyPr/>
          <a:lstStyle/>
          <a:p>
            <a:fld id="{62B30900-D744-4EA3-BE04-D9335B37CC9C}" type="slidenum">
              <a:rPr lang="en-US" smtClean="0"/>
              <a:t>‹#›</a:t>
            </a:fld>
            <a:endParaRPr lang="en-US"/>
          </a:p>
        </p:txBody>
      </p:sp>
    </p:spTree>
    <p:extLst>
      <p:ext uri="{BB962C8B-B14F-4D97-AF65-F5344CB8AC3E}">
        <p14:creationId xmlns:p14="http://schemas.microsoft.com/office/powerpoint/2010/main" val="232127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alphaModFix amt="95000"/>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64B9E3-0451-4565-ABD2-1FEC2FA25528}"/>
              </a:ext>
            </a:extLst>
          </p:cNvPr>
          <p:cNvSpPr>
            <a:spLocks noGrp="1"/>
          </p:cNvSpPr>
          <p:nvPr>
            <p:ph idx="1" hasCustomPrompt="1"/>
          </p:nvPr>
        </p:nvSpPr>
        <p:spPr>
          <a:xfrm>
            <a:off x="838200" y="1202076"/>
            <a:ext cx="10515600" cy="4974888"/>
          </a:xfrm>
        </p:spPr>
        <p:txBody>
          <a:bodyPr>
            <a:normAutofit/>
          </a:bodyPr>
          <a:lstStyle>
            <a:lvl1pPr marL="0" indent="0">
              <a:lnSpc>
                <a:spcPct val="150000"/>
              </a:lnSpc>
              <a:buNone/>
              <a:defRPr sz="2400"/>
            </a:lvl1pPr>
          </a:lstStyle>
          <a:p>
            <a:pPr marL="342900" indent="-342900" algn="just">
              <a:buFont typeface="Arial" panose="020B0604020202020204" pitchFamily="34" charset="0"/>
              <a:buChar char="•"/>
            </a:pPr>
            <a:r>
              <a:rPr lang="en-US" sz="2400" dirty="0">
                <a:latin typeface="Arial" panose="020B0604020202020204" pitchFamily="34" charset="0"/>
                <a:cs typeface="Arial" panose="020B0604020202020204" pitchFamily="34" charset="0"/>
              </a:rPr>
              <a:t>The National Nuclear Regulator (NNR) is a public entity which is established and governed in terms of Section 3 of the National Nuclear Regulator Act, (Act No. 47 of 1999). </a:t>
            </a:r>
          </a:p>
          <a:p>
            <a:pPr marL="342900" marR="0" lvl="0" indent="-3429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lang="en-US" sz="2400" dirty="0">
                <a:latin typeface="Arial" panose="020B0604020202020204" pitchFamily="34" charset="0"/>
                <a:cs typeface="Arial" panose="020B0604020202020204" pitchFamily="34" charset="0"/>
              </a:rPr>
              <a:t>The NNR’s mission is to provide and maintain an effective national regulatory framework through innovation in the protection of persons, property and the environment against radiation damage. </a:t>
            </a:r>
          </a:p>
          <a:p>
            <a:pPr marL="342900" indent="-342900" algn="just">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p:txBody>
      </p:sp>
      <p:sp>
        <p:nvSpPr>
          <p:cNvPr id="11" name="Title 10">
            <a:extLst>
              <a:ext uri="{FF2B5EF4-FFF2-40B4-BE49-F238E27FC236}">
                <a16:creationId xmlns:a16="http://schemas.microsoft.com/office/drawing/2014/main" id="{37E7F792-174F-421C-91D2-5475C2662D15}"/>
              </a:ext>
            </a:extLst>
          </p:cNvPr>
          <p:cNvSpPr>
            <a:spLocks noGrp="1"/>
          </p:cNvSpPr>
          <p:nvPr>
            <p:ph type="title" hasCustomPrompt="1"/>
          </p:nvPr>
        </p:nvSpPr>
        <p:spPr>
          <a:xfrm>
            <a:off x="838200" y="0"/>
            <a:ext cx="10515600" cy="1325563"/>
          </a:xfrm>
        </p:spPr>
        <p:txBody>
          <a:bodyPr>
            <a:normAutofit/>
          </a:bodyPr>
          <a:lstStyle>
            <a:lvl1pPr algn="ctr">
              <a:defRPr sz="4000">
                <a:solidFill>
                  <a:schemeClr val="bg1"/>
                </a:solidFill>
                <a:latin typeface="Museo 700" panose="02000000000000000000" pitchFamily="50" charset="0"/>
              </a:defRPr>
            </a:lvl1pPr>
          </a:lstStyle>
          <a:p>
            <a:r>
              <a:rPr lang="en-US" dirty="0"/>
              <a:t>Heading</a:t>
            </a:r>
          </a:p>
        </p:txBody>
      </p:sp>
      <p:sp>
        <p:nvSpPr>
          <p:cNvPr id="17" name="Date Placeholder 16">
            <a:extLst>
              <a:ext uri="{FF2B5EF4-FFF2-40B4-BE49-F238E27FC236}">
                <a16:creationId xmlns:a16="http://schemas.microsoft.com/office/drawing/2014/main" id="{676BE777-0BE7-435B-A4F0-AB928C9623CE}"/>
              </a:ext>
            </a:extLst>
          </p:cNvPr>
          <p:cNvSpPr>
            <a:spLocks noGrp="1"/>
          </p:cNvSpPr>
          <p:nvPr>
            <p:ph type="dt" sz="half" idx="10"/>
          </p:nvPr>
        </p:nvSpPr>
        <p:spPr/>
        <p:txBody>
          <a:bodyPr/>
          <a:lstStyle/>
          <a:p>
            <a:endParaRPr lang="en-US"/>
          </a:p>
        </p:txBody>
      </p:sp>
      <p:sp>
        <p:nvSpPr>
          <p:cNvPr id="18" name="Footer Placeholder 17">
            <a:extLst>
              <a:ext uri="{FF2B5EF4-FFF2-40B4-BE49-F238E27FC236}">
                <a16:creationId xmlns:a16="http://schemas.microsoft.com/office/drawing/2014/main" id="{55FE59A1-4587-4FF3-A3A6-92F2BA38B0ED}"/>
              </a:ext>
            </a:extLst>
          </p:cNvPr>
          <p:cNvSpPr>
            <a:spLocks noGrp="1"/>
          </p:cNvSpPr>
          <p:nvPr>
            <p:ph type="ftr" sz="quarter" idx="11"/>
          </p:nvPr>
        </p:nvSpPr>
        <p:spPr/>
        <p:txBody>
          <a:bodyPr/>
          <a:lstStyle/>
          <a:p>
            <a:endParaRPr lang="en-US"/>
          </a:p>
        </p:txBody>
      </p:sp>
      <p:sp>
        <p:nvSpPr>
          <p:cNvPr id="2" name="Slide Number Placeholder 5">
            <a:extLst>
              <a:ext uri="{FF2B5EF4-FFF2-40B4-BE49-F238E27FC236}">
                <a16:creationId xmlns:a16="http://schemas.microsoft.com/office/drawing/2014/main" id="{FAF1C80A-0D86-7702-618E-D1FECF1BB7BB}"/>
              </a:ext>
            </a:extLst>
          </p:cNvPr>
          <p:cNvSpPr>
            <a:spLocks noGrp="1"/>
          </p:cNvSpPr>
          <p:nvPr>
            <p:ph type="sldNum" sz="quarter" idx="12"/>
          </p:nvPr>
        </p:nvSpPr>
        <p:spPr>
          <a:xfrm>
            <a:off x="8610600" y="6356350"/>
            <a:ext cx="2743200" cy="365125"/>
          </a:xfrm>
        </p:spPr>
        <p:txBody>
          <a:bodyPr/>
          <a:lstStyle/>
          <a:p>
            <a:fld id="{62B30900-D744-4EA3-BE04-D9335B37CC9C}" type="slidenum">
              <a:rPr lang="en-US" smtClean="0"/>
              <a:t>‹#›</a:t>
            </a:fld>
            <a:endParaRPr lang="en-US"/>
          </a:p>
        </p:txBody>
      </p:sp>
    </p:spTree>
    <p:extLst>
      <p:ext uri="{BB962C8B-B14F-4D97-AF65-F5344CB8AC3E}">
        <p14:creationId xmlns:p14="http://schemas.microsoft.com/office/powerpoint/2010/main" val="30094269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pos="528" userDrawn="1">
          <p15:clr>
            <a:srgbClr val="FBAE40"/>
          </p15:clr>
        </p15:guide>
        <p15:guide id="4" pos="7152" userDrawn="1">
          <p15:clr>
            <a:srgbClr val="FBAE40"/>
          </p15:clr>
        </p15:guide>
        <p15:guide id="5" orient="horz" pos="936" userDrawn="1">
          <p15:clr>
            <a:srgbClr val="FBAE40"/>
          </p15:clr>
        </p15:guide>
        <p15:guide id="6" orient="horz" pos="391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81C03-334A-42F0-8ACD-F6C3FA706B4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58FB42-B753-4672-BC5A-176901C7197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B85DD02-532A-44FF-8AB4-9CB9BEFC394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EA71571-C024-4FD4-8BD5-F24F013B1D1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F0572E52-71E2-48ED-8293-44F0F0FD63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007B8B-C2D0-44CD-8184-C903E88F4003}"/>
              </a:ext>
            </a:extLst>
          </p:cNvPr>
          <p:cNvSpPr>
            <a:spLocks noGrp="1"/>
          </p:cNvSpPr>
          <p:nvPr>
            <p:ph type="sldNum" sz="quarter" idx="12"/>
          </p:nvPr>
        </p:nvSpPr>
        <p:spPr/>
        <p:txBody>
          <a:bodyPr/>
          <a:lstStyle/>
          <a:p>
            <a:fld id="{62B30900-D744-4EA3-BE04-D9335B37CC9C}" type="slidenum">
              <a:rPr lang="en-US" smtClean="0"/>
              <a:t>‹#›</a:t>
            </a:fld>
            <a:endParaRPr lang="en-US"/>
          </a:p>
        </p:txBody>
      </p:sp>
    </p:spTree>
    <p:extLst>
      <p:ext uri="{BB962C8B-B14F-4D97-AF65-F5344CB8AC3E}">
        <p14:creationId xmlns:p14="http://schemas.microsoft.com/office/powerpoint/2010/main" val="320817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2777D-00ED-472D-8466-421E2722974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551AB69-09EF-4D43-8145-978ECDAAC85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AA1B05C-DBE6-4147-86A9-2C0A3341B1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D53F56F-5C1F-4B71-B7DC-52521A29753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5B8612-77D2-4877-904C-208C94B5C90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FB7ADDA-EE6B-4A9E-95E2-855A3B6CC7CC}"/>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B27BC1BC-7BEB-4B15-81A2-31D2211487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17EBC8F-66B2-4E3A-8545-710C8AAAF0BD}"/>
              </a:ext>
            </a:extLst>
          </p:cNvPr>
          <p:cNvSpPr>
            <a:spLocks noGrp="1"/>
          </p:cNvSpPr>
          <p:nvPr>
            <p:ph type="sldNum" sz="quarter" idx="12"/>
          </p:nvPr>
        </p:nvSpPr>
        <p:spPr/>
        <p:txBody>
          <a:bodyPr/>
          <a:lstStyle/>
          <a:p>
            <a:fld id="{62B30900-D744-4EA3-BE04-D9335B37CC9C}" type="slidenum">
              <a:rPr lang="en-US" smtClean="0"/>
              <a:t>‹#›</a:t>
            </a:fld>
            <a:endParaRPr lang="en-US" dirty="0"/>
          </a:p>
        </p:txBody>
      </p:sp>
    </p:spTree>
    <p:extLst>
      <p:ext uri="{BB962C8B-B14F-4D97-AF65-F5344CB8AC3E}">
        <p14:creationId xmlns:p14="http://schemas.microsoft.com/office/powerpoint/2010/main" val="11703581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FC180-C9EF-4683-91A6-3E278BDEB7B8}"/>
              </a:ext>
            </a:extLst>
          </p:cNvPr>
          <p:cNvSpPr>
            <a:spLocks noGrp="1"/>
          </p:cNvSpPr>
          <p:nvPr>
            <p:ph type="title" hasCustomPrompt="1"/>
          </p:nvPr>
        </p:nvSpPr>
        <p:spPr>
          <a:xfrm>
            <a:off x="838200" y="365125"/>
            <a:ext cx="10515600" cy="685753"/>
          </a:xfrm>
        </p:spPr>
        <p:txBody>
          <a:bodyPr anchor="t">
            <a:normAutofit/>
          </a:bodyPr>
          <a:lstStyle>
            <a:lvl1pPr algn="ctr">
              <a:defRPr sz="4000">
                <a:solidFill>
                  <a:schemeClr val="accent1">
                    <a:lumMod val="75000"/>
                  </a:schemeClr>
                </a:solidFill>
              </a:defRPr>
            </a:lvl1pPr>
          </a:lstStyle>
          <a:p>
            <a:r>
              <a:rPr lang="en-US" dirty="0"/>
              <a:t>Heading for picture or graph</a:t>
            </a:r>
          </a:p>
        </p:txBody>
      </p:sp>
      <p:pic>
        <p:nvPicPr>
          <p:cNvPr id="10" name="Picture 9" descr="A picture containing outdoor&#10;&#10;Description automatically generated">
            <a:extLst>
              <a:ext uri="{FF2B5EF4-FFF2-40B4-BE49-F238E27FC236}">
                <a16:creationId xmlns:a16="http://schemas.microsoft.com/office/drawing/2014/main" id="{DA7290E8-6BC9-431C-902E-688CA696EF43}"/>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t="92222"/>
          <a:stretch/>
        </p:blipFill>
        <p:spPr>
          <a:xfrm>
            <a:off x="-1" y="6336674"/>
            <a:ext cx="12192000" cy="533400"/>
          </a:xfrm>
          <a:prstGeom prst="rect">
            <a:avLst/>
          </a:prstGeom>
        </p:spPr>
      </p:pic>
      <p:pic>
        <p:nvPicPr>
          <p:cNvPr id="8" name="Graphic 7">
            <a:extLst>
              <a:ext uri="{FF2B5EF4-FFF2-40B4-BE49-F238E27FC236}">
                <a16:creationId xmlns:a16="http://schemas.microsoft.com/office/drawing/2014/main" id="{89008C95-A113-48A0-9790-902607B7688F}"/>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8944" y="6373110"/>
            <a:ext cx="1065056" cy="416827"/>
          </a:xfrm>
          <a:prstGeom prst="rect">
            <a:avLst/>
          </a:prstGeom>
        </p:spPr>
      </p:pic>
      <p:sp>
        <p:nvSpPr>
          <p:cNvPr id="9" name="Rectangle 8">
            <a:extLst>
              <a:ext uri="{FF2B5EF4-FFF2-40B4-BE49-F238E27FC236}">
                <a16:creationId xmlns:a16="http://schemas.microsoft.com/office/drawing/2014/main" id="{7460C518-9312-4370-9B79-713C2D234CC0}"/>
              </a:ext>
            </a:extLst>
          </p:cNvPr>
          <p:cNvSpPr/>
          <p:nvPr userDrawn="1"/>
        </p:nvSpPr>
        <p:spPr>
          <a:xfrm>
            <a:off x="458944" y="6405688"/>
            <a:ext cx="11199656" cy="369332"/>
          </a:xfrm>
          <a:prstGeom prst="rect">
            <a:avLst/>
          </a:prstGeom>
        </p:spPr>
        <p:txBody>
          <a:bodyPr wrap="square">
            <a:spAutoFit/>
          </a:bodyPr>
          <a:lstStyle/>
          <a:p>
            <a:pPr algn="ctr"/>
            <a:r>
              <a:rPr lang="en-ZA" dirty="0">
                <a:solidFill>
                  <a:schemeClr val="bg2"/>
                </a:solidFill>
                <a:latin typeface="Museo Sans 300" panose="02000000000000000000" pitchFamily="2" charset="77"/>
              </a:rPr>
              <a:t>Protecting people, property and the </a:t>
            </a:r>
            <a:r>
              <a:rPr lang="en-ZA" dirty="0">
                <a:solidFill>
                  <a:schemeClr val="bg1"/>
                </a:solidFill>
                <a:latin typeface="Museo Sans 300" panose="02000000000000000000" pitchFamily="2" charset="77"/>
              </a:rPr>
              <a:t>environment</a:t>
            </a:r>
            <a:r>
              <a:rPr lang="en-ZA" dirty="0">
                <a:solidFill>
                  <a:schemeClr val="bg2"/>
                </a:solidFill>
                <a:latin typeface="Museo Sans 300" panose="02000000000000000000" pitchFamily="2" charset="77"/>
              </a:rPr>
              <a:t>.</a:t>
            </a:r>
          </a:p>
        </p:txBody>
      </p:sp>
      <p:sp>
        <p:nvSpPr>
          <p:cNvPr id="3" name="Slide Number Placeholder 5">
            <a:extLst>
              <a:ext uri="{FF2B5EF4-FFF2-40B4-BE49-F238E27FC236}">
                <a16:creationId xmlns:a16="http://schemas.microsoft.com/office/drawing/2014/main" id="{C01F4BF4-B9EF-AD56-5F1E-EEAF726DF723}"/>
              </a:ext>
            </a:extLst>
          </p:cNvPr>
          <p:cNvSpPr>
            <a:spLocks noGrp="1"/>
          </p:cNvSpPr>
          <p:nvPr>
            <p:ph type="sldNum" sz="quarter" idx="12"/>
          </p:nvPr>
        </p:nvSpPr>
        <p:spPr>
          <a:xfrm>
            <a:off x="8610600" y="6356350"/>
            <a:ext cx="2743200" cy="365125"/>
          </a:xfrm>
        </p:spPr>
        <p:txBody>
          <a:bodyPr/>
          <a:lstStyle/>
          <a:p>
            <a:fld id="{62B30900-D744-4EA3-BE04-D9335B37CC9C}" type="slidenum">
              <a:rPr lang="en-US" smtClean="0"/>
              <a:t>‹#›</a:t>
            </a:fld>
            <a:endParaRPr lang="en-US"/>
          </a:p>
        </p:txBody>
      </p:sp>
    </p:spTree>
    <p:extLst>
      <p:ext uri="{BB962C8B-B14F-4D97-AF65-F5344CB8AC3E}">
        <p14:creationId xmlns:p14="http://schemas.microsoft.com/office/powerpoint/2010/main" val="3083752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0DA0FD8-D404-4350-9630-2C7995553FD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DAFC180-C9EF-4683-91A6-3E278BDEB7B8}"/>
              </a:ext>
            </a:extLst>
          </p:cNvPr>
          <p:cNvSpPr>
            <a:spLocks noGrp="1"/>
          </p:cNvSpPr>
          <p:nvPr>
            <p:ph type="title" hasCustomPrompt="1"/>
          </p:nvPr>
        </p:nvSpPr>
        <p:spPr>
          <a:xfrm>
            <a:off x="627798" y="2497541"/>
            <a:ext cx="10890912" cy="931460"/>
          </a:xfrm>
        </p:spPr>
        <p:txBody>
          <a:bodyPr anchor="t">
            <a:normAutofit/>
          </a:bodyPr>
          <a:lstStyle>
            <a:lvl1pPr algn="ctr">
              <a:defRPr sz="4000">
                <a:solidFill>
                  <a:schemeClr val="accent1">
                    <a:lumMod val="75000"/>
                  </a:schemeClr>
                </a:solidFill>
              </a:defRPr>
            </a:lvl1pPr>
          </a:lstStyle>
          <a:p>
            <a:r>
              <a:rPr lang="en-US" dirty="0"/>
              <a:t>Thank you</a:t>
            </a:r>
          </a:p>
        </p:txBody>
      </p:sp>
      <p:pic>
        <p:nvPicPr>
          <p:cNvPr id="10" name="Picture 9" descr="A picture containing outdoor&#10;&#10;Description automatically generated">
            <a:extLst>
              <a:ext uri="{FF2B5EF4-FFF2-40B4-BE49-F238E27FC236}">
                <a16:creationId xmlns:a16="http://schemas.microsoft.com/office/drawing/2014/main" id="{DA7290E8-6BC9-431C-902E-688CA696EF43}"/>
              </a:ext>
            </a:extLst>
          </p:cNvPr>
          <p:cNvPicPr>
            <a:picLocks noChangeAspect="1"/>
          </p:cNvPicPr>
          <p:nvPr userDrawn="1"/>
        </p:nvPicPr>
        <p:blipFill rotWithShape="1">
          <a:blip r:embed="rId3">
            <a:alphaModFix/>
            <a:extLst>
              <a:ext uri="{28A0092B-C50C-407E-A947-70E740481C1C}">
                <a14:useLocalDpi xmlns:a14="http://schemas.microsoft.com/office/drawing/2010/main" val="0"/>
              </a:ext>
            </a:extLst>
          </a:blip>
          <a:srcRect t="92222"/>
          <a:stretch/>
        </p:blipFill>
        <p:spPr>
          <a:xfrm>
            <a:off x="-1" y="6336674"/>
            <a:ext cx="12192000" cy="533400"/>
          </a:xfrm>
          <a:prstGeom prst="rect">
            <a:avLst/>
          </a:prstGeom>
        </p:spPr>
      </p:pic>
      <p:pic>
        <p:nvPicPr>
          <p:cNvPr id="8" name="Graphic 7">
            <a:extLst>
              <a:ext uri="{FF2B5EF4-FFF2-40B4-BE49-F238E27FC236}">
                <a16:creationId xmlns:a16="http://schemas.microsoft.com/office/drawing/2014/main" id="{89008C95-A113-48A0-9790-902607B7688F}"/>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8944" y="6373110"/>
            <a:ext cx="1065056" cy="416827"/>
          </a:xfrm>
          <a:prstGeom prst="rect">
            <a:avLst/>
          </a:prstGeom>
        </p:spPr>
      </p:pic>
      <p:sp>
        <p:nvSpPr>
          <p:cNvPr id="9" name="Rectangle 8">
            <a:extLst>
              <a:ext uri="{FF2B5EF4-FFF2-40B4-BE49-F238E27FC236}">
                <a16:creationId xmlns:a16="http://schemas.microsoft.com/office/drawing/2014/main" id="{7460C518-9312-4370-9B79-713C2D234CC0}"/>
              </a:ext>
            </a:extLst>
          </p:cNvPr>
          <p:cNvSpPr/>
          <p:nvPr userDrawn="1"/>
        </p:nvSpPr>
        <p:spPr>
          <a:xfrm>
            <a:off x="458944" y="6405688"/>
            <a:ext cx="11199656" cy="369332"/>
          </a:xfrm>
          <a:prstGeom prst="rect">
            <a:avLst/>
          </a:prstGeom>
        </p:spPr>
        <p:txBody>
          <a:bodyPr wrap="square">
            <a:spAutoFit/>
          </a:bodyPr>
          <a:lstStyle/>
          <a:p>
            <a:pPr algn="ctr"/>
            <a:r>
              <a:rPr lang="en-ZA" dirty="0">
                <a:solidFill>
                  <a:schemeClr val="bg2"/>
                </a:solidFill>
                <a:latin typeface="Museo Sans 300" panose="02000000000000000000" pitchFamily="2" charset="77"/>
              </a:rPr>
              <a:t>Protecting people, property and the </a:t>
            </a:r>
            <a:r>
              <a:rPr lang="en-ZA" dirty="0">
                <a:solidFill>
                  <a:schemeClr val="bg1"/>
                </a:solidFill>
                <a:latin typeface="Museo Sans 300" panose="02000000000000000000" pitchFamily="2" charset="77"/>
              </a:rPr>
              <a:t>environment</a:t>
            </a:r>
            <a:r>
              <a:rPr lang="en-ZA" dirty="0">
                <a:solidFill>
                  <a:schemeClr val="bg2"/>
                </a:solidFill>
                <a:latin typeface="Museo Sans 300" panose="02000000000000000000" pitchFamily="2" charset="77"/>
              </a:rPr>
              <a:t>.</a:t>
            </a:r>
          </a:p>
        </p:txBody>
      </p:sp>
      <p:pic>
        <p:nvPicPr>
          <p:cNvPr id="11" name="Picture 10" descr="Logo, company name&#10;&#10;Description automatically generated">
            <a:extLst>
              <a:ext uri="{FF2B5EF4-FFF2-40B4-BE49-F238E27FC236}">
                <a16:creationId xmlns:a16="http://schemas.microsoft.com/office/drawing/2014/main" id="{06698E77-622D-4848-9773-4049EC31FC1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4123" y="0"/>
            <a:ext cx="4657380" cy="2630184"/>
          </a:xfrm>
          <a:prstGeom prst="rect">
            <a:avLst/>
          </a:prstGeom>
        </p:spPr>
      </p:pic>
      <p:sp>
        <p:nvSpPr>
          <p:cNvPr id="13" name="Title 1">
            <a:extLst>
              <a:ext uri="{FF2B5EF4-FFF2-40B4-BE49-F238E27FC236}">
                <a16:creationId xmlns:a16="http://schemas.microsoft.com/office/drawing/2014/main" id="{7376A5B4-53A8-4C9E-A9EF-2AF920859BBF}"/>
              </a:ext>
            </a:extLst>
          </p:cNvPr>
          <p:cNvSpPr txBox="1">
            <a:spLocks/>
          </p:cNvSpPr>
          <p:nvPr userDrawn="1"/>
        </p:nvSpPr>
        <p:spPr>
          <a:xfrm>
            <a:off x="627798" y="4010983"/>
            <a:ext cx="11022531" cy="22427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lnSpc>
                <a:spcPct val="150000"/>
              </a:lnSpc>
            </a:pPr>
            <a:endParaRPr lang="en-US" sz="1600" dirty="0">
              <a:latin typeface="Arial" panose="020B0604020202020204" pitchFamily="34" charset="0"/>
              <a:cs typeface="Arial" panose="020B0604020202020204" pitchFamily="34" charset="0"/>
            </a:endParaRPr>
          </a:p>
          <a:p>
            <a:pPr algn="r">
              <a:lnSpc>
                <a:spcPct val="150000"/>
              </a:lnSpc>
            </a:pPr>
            <a:endParaRPr lang="en-US" sz="1600" dirty="0">
              <a:latin typeface="Arial" panose="020B0604020202020204" pitchFamily="34" charset="0"/>
              <a:cs typeface="Arial" panose="020B0604020202020204" pitchFamily="34" charset="0"/>
            </a:endParaRPr>
          </a:p>
          <a:p>
            <a:pPr algn="r">
              <a:lnSpc>
                <a:spcPct val="150000"/>
              </a:lnSpc>
            </a:pPr>
            <a:r>
              <a:rPr lang="en-US" sz="1600" dirty="0">
                <a:latin typeface="Arial" panose="020B0604020202020204" pitchFamily="34" charset="0"/>
                <a:cs typeface="Arial" panose="020B0604020202020204" pitchFamily="34" charset="0"/>
              </a:rPr>
              <a:t>Website: </a:t>
            </a:r>
            <a:r>
              <a:rPr lang="en-US" sz="1600" dirty="0">
                <a:latin typeface="Arial" panose="020B0604020202020204" pitchFamily="34" charset="0"/>
                <a:cs typeface="Arial" panose="020B0604020202020204" pitchFamily="34" charset="0"/>
                <a:hlinkClick r:id="rId7"/>
              </a:rPr>
              <a:t>www.nnr.co.za</a:t>
            </a:r>
            <a:endParaRPr lang="en-US" sz="1600" dirty="0">
              <a:latin typeface="Arial" panose="020B0604020202020204" pitchFamily="34" charset="0"/>
              <a:cs typeface="Arial" panose="020B0604020202020204" pitchFamily="34" charset="0"/>
            </a:endParaRPr>
          </a:p>
          <a:p>
            <a:pPr algn="r">
              <a:lnSpc>
                <a:spcPct val="150000"/>
              </a:lnSpc>
            </a:pPr>
            <a:r>
              <a:rPr lang="en-US" sz="1600" dirty="0">
                <a:latin typeface="Arial" panose="020B0604020202020204" pitchFamily="34" charset="0"/>
                <a:cs typeface="Arial" panose="020B0604020202020204" pitchFamily="34" charset="0"/>
              </a:rPr>
              <a:t>Email: </a:t>
            </a:r>
            <a:r>
              <a:rPr lang="en-US" sz="1600" dirty="0">
                <a:latin typeface="Arial" panose="020B0604020202020204" pitchFamily="34" charset="0"/>
                <a:cs typeface="Arial" panose="020B0604020202020204" pitchFamily="34" charset="0"/>
                <a:hlinkClick r:id="rId8"/>
              </a:rPr>
              <a:t>enquiry@nnr.co.za</a:t>
            </a:r>
            <a:endParaRPr lang="en-US" sz="1600" dirty="0">
              <a:latin typeface="Arial" panose="020B0604020202020204" pitchFamily="34" charset="0"/>
              <a:cs typeface="Arial" panose="020B0604020202020204" pitchFamily="34" charset="0"/>
            </a:endParaRPr>
          </a:p>
          <a:p>
            <a:pPr algn="r">
              <a:lnSpc>
                <a:spcPct val="150000"/>
              </a:lnSpc>
            </a:pPr>
            <a:r>
              <a:rPr lang="en-US" sz="1600" dirty="0">
                <a:latin typeface="Arial" panose="020B0604020202020204" pitchFamily="34" charset="0"/>
                <a:cs typeface="Arial" panose="020B0604020202020204" pitchFamily="34" charset="0"/>
              </a:rPr>
              <a:t>Twitter:  </a:t>
            </a:r>
            <a:r>
              <a:rPr lang="en-US" sz="1600" u="sng" dirty="0">
                <a:latin typeface="Arial" panose="020B0604020202020204" pitchFamily="34" charset="0"/>
                <a:cs typeface="Arial" panose="020B0604020202020204" pitchFamily="34" charset="0"/>
                <a:hlinkClick r:id="rId9"/>
              </a:rPr>
              <a:t>https://twitter.com/NucRegSA</a:t>
            </a:r>
            <a:endParaRPr lang="en-US" sz="1600" u="sng" dirty="0">
              <a:latin typeface="Arial" panose="020B0604020202020204" pitchFamily="34" charset="0"/>
              <a:cs typeface="Arial" panose="020B0604020202020204" pitchFamily="34" charset="0"/>
            </a:endParaRPr>
          </a:p>
          <a:p>
            <a:pPr algn="r">
              <a:lnSpc>
                <a:spcPct val="150000"/>
              </a:lnSpc>
            </a:pPr>
            <a:r>
              <a:rPr lang="en-US" sz="1600" dirty="0">
                <a:latin typeface="Arial" panose="020B0604020202020204" pitchFamily="34" charset="0"/>
                <a:cs typeface="Arial" panose="020B0604020202020204" pitchFamily="34" charset="0"/>
              </a:rPr>
              <a:t>Facebook: </a:t>
            </a:r>
            <a:r>
              <a:rPr lang="en-US" sz="1600" u="sng" dirty="0">
                <a:latin typeface="Arial" panose="020B0604020202020204" pitchFamily="34" charset="0"/>
                <a:cs typeface="Arial" panose="020B0604020202020204" pitchFamily="34" charset="0"/>
                <a:hlinkClick r:id="rId10"/>
              </a:rPr>
              <a:t>https://www.facebook.com/nnr.co.za</a:t>
            </a:r>
            <a:endParaRPr lang="en-US" sz="1600" dirty="0">
              <a:latin typeface="Arial" panose="020B0604020202020204" pitchFamily="34" charset="0"/>
              <a:cs typeface="Arial" panose="020B0604020202020204" pitchFamily="34" charset="0"/>
            </a:endParaRPr>
          </a:p>
          <a:p>
            <a:pPr algn="r">
              <a:lnSpc>
                <a:spcPct val="150000"/>
              </a:lnSpc>
            </a:pPr>
            <a:endParaRPr lang="en-US" sz="1600" dirty="0">
              <a:latin typeface="Arial" panose="020B0604020202020204" pitchFamily="34" charset="0"/>
              <a:cs typeface="Arial" panose="020B0604020202020204" pitchFamily="34" charset="0"/>
            </a:endParaRPr>
          </a:p>
          <a:p>
            <a:pPr algn="r">
              <a:lnSpc>
                <a:spcPct val="150000"/>
              </a:lnSpc>
            </a:pPr>
            <a:endParaRPr lang="en-US" sz="1600" dirty="0">
              <a:latin typeface="Arial" panose="020B0604020202020204" pitchFamily="34" charset="0"/>
              <a:cs typeface="Arial" panose="020B0604020202020204" pitchFamily="34" charset="0"/>
            </a:endParaRPr>
          </a:p>
          <a:p>
            <a:pPr algn="r">
              <a:lnSpc>
                <a:spcPct val="150000"/>
              </a:lnSpc>
            </a:pPr>
            <a:endParaRPr lang="en-US" sz="1600" dirty="0">
              <a:latin typeface="Arial" panose="020B0604020202020204" pitchFamily="34" charset="0"/>
              <a:cs typeface="Arial" panose="020B0604020202020204" pitchFamily="34" charset="0"/>
            </a:endParaRPr>
          </a:p>
        </p:txBody>
      </p:sp>
      <p:sp>
        <p:nvSpPr>
          <p:cNvPr id="3" name="Slide Number Placeholder 5">
            <a:extLst>
              <a:ext uri="{FF2B5EF4-FFF2-40B4-BE49-F238E27FC236}">
                <a16:creationId xmlns:a16="http://schemas.microsoft.com/office/drawing/2014/main" id="{DB638EDD-14D3-B4CF-5F6F-52F07B0E8507}"/>
              </a:ext>
            </a:extLst>
          </p:cNvPr>
          <p:cNvSpPr>
            <a:spLocks noGrp="1"/>
          </p:cNvSpPr>
          <p:nvPr>
            <p:ph type="sldNum" sz="quarter" idx="12"/>
          </p:nvPr>
        </p:nvSpPr>
        <p:spPr>
          <a:xfrm>
            <a:off x="8610600" y="6356350"/>
            <a:ext cx="2743200" cy="365125"/>
          </a:xfrm>
        </p:spPr>
        <p:txBody>
          <a:bodyPr/>
          <a:lstStyle/>
          <a:p>
            <a:fld id="{62B30900-D744-4EA3-BE04-D9335B37CC9C}" type="slidenum">
              <a:rPr lang="en-US" smtClean="0"/>
              <a:t>‹#›</a:t>
            </a:fld>
            <a:endParaRPr lang="en-US"/>
          </a:p>
        </p:txBody>
      </p:sp>
    </p:spTree>
    <p:extLst>
      <p:ext uri="{BB962C8B-B14F-4D97-AF65-F5344CB8AC3E}">
        <p14:creationId xmlns:p14="http://schemas.microsoft.com/office/powerpoint/2010/main" val="1974395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07C1D3E-686E-47CB-89DB-44539A77423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a:extLst>
              <a:ext uri="{FF2B5EF4-FFF2-40B4-BE49-F238E27FC236}">
                <a16:creationId xmlns:a16="http://schemas.microsoft.com/office/drawing/2014/main" id="{E32ED670-68C4-4612-9CD5-1100FDBAC377}"/>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836C8690-6607-4046-9B70-D350660CD75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41DC2D1-F169-475C-A1AD-C8D91B129D60}"/>
              </a:ext>
            </a:extLst>
          </p:cNvPr>
          <p:cNvSpPr>
            <a:spLocks noGrp="1"/>
          </p:cNvSpPr>
          <p:nvPr>
            <p:ph type="sldNum" sz="quarter" idx="12"/>
          </p:nvPr>
        </p:nvSpPr>
        <p:spPr/>
        <p:txBody>
          <a:bodyPr/>
          <a:lstStyle/>
          <a:p>
            <a:fld id="{62B30900-D744-4EA3-BE04-D9335B37CC9C}" type="slidenum">
              <a:rPr lang="en-US" smtClean="0"/>
              <a:pPr/>
              <a:t>‹#›</a:t>
            </a:fld>
            <a:endParaRPr lang="en-US" dirty="0"/>
          </a:p>
        </p:txBody>
      </p:sp>
      <p:pic>
        <p:nvPicPr>
          <p:cNvPr id="8" name="Graphic 7">
            <a:extLst>
              <a:ext uri="{FF2B5EF4-FFF2-40B4-BE49-F238E27FC236}">
                <a16:creationId xmlns:a16="http://schemas.microsoft.com/office/drawing/2014/main" id="{AB53B8F8-824F-435C-8E25-74538B6B5A3E}"/>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0252" y="712342"/>
            <a:ext cx="2931473" cy="1147281"/>
          </a:xfrm>
          <a:prstGeom prst="rect">
            <a:avLst/>
          </a:prstGeom>
        </p:spPr>
      </p:pic>
      <p:sp>
        <p:nvSpPr>
          <p:cNvPr id="10" name="Text Placeholder 9">
            <a:extLst>
              <a:ext uri="{FF2B5EF4-FFF2-40B4-BE49-F238E27FC236}">
                <a16:creationId xmlns:a16="http://schemas.microsoft.com/office/drawing/2014/main" id="{D4DA97D4-6B75-4FBE-A3E3-306AC0643972}"/>
              </a:ext>
            </a:extLst>
          </p:cNvPr>
          <p:cNvSpPr>
            <a:spLocks noGrp="1"/>
          </p:cNvSpPr>
          <p:nvPr>
            <p:ph type="body" sz="quarter" idx="13" hasCustomPrompt="1"/>
          </p:nvPr>
        </p:nvSpPr>
        <p:spPr>
          <a:xfrm>
            <a:off x="4531581" y="996594"/>
            <a:ext cx="6010275" cy="739740"/>
          </a:xfrm>
        </p:spPr>
        <p:txBody>
          <a:bodyPr>
            <a:normAutofit/>
          </a:bodyPr>
          <a:lstStyle>
            <a:lvl1pPr marL="0" indent="0">
              <a:buNone/>
              <a:defRPr sz="4000">
                <a:solidFill>
                  <a:schemeClr val="bg1"/>
                </a:solidFill>
                <a:latin typeface="+mj-lt"/>
              </a:defRPr>
            </a:lvl1pPr>
          </a:lstStyle>
          <a:p>
            <a:pPr lvl="0"/>
            <a:r>
              <a:rPr lang="en-US" dirty="0"/>
              <a:t>Contents</a:t>
            </a:r>
          </a:p>
        </p:txBody>
      </p:sp>
      <p:cxnSp>
        <p:nvCxnSpPr>
          <p:cNvPr id="12" name="Straight Connector 11">
            <a:extLst>
              <a:ext uri="{FF2B5EF4-FFF2-40B4-BE49-F238E27FC236}">
                <a16:creationId xmlns:a16="http://schemas.microsoft.com/office/drawing/2014/main" id="{DDB7F731-C75C-43D1-B9A6-F0BD33F984D8}"/>
              </a:ext>
            </a:extLst>
          </p:cNvPr>
          <p:cNvCxnSpPr/>
          <p:nvPr userDrawn="1"/>
        </p:nvCxnSpPr>
        <p:spPr>
          <a:xfrm>
            <a:off x="4038600" y="996594"/>
            <a:ext cx="0" cy="61644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65BF0234-F8E0-4CD1-A077-298DEA3FD299}"/>
              </a:ext>
            </a:extLst>
          </p:cNvPr>
          <p:cNvSpPr>
            <a:spLocks noGrp="1"/>
          </p:cNvSpPr>
          <p:nvPr>
            <p:ph type="body" sz="quarter" idx="14" hasCustomPrompt="1"/>
          </p:nvPr>
        </p:nvSpPr>
        <p:spPr>
          <a:xfrm>
            <a:off x="4532313" y="2024063"/>
            <a:ext cx="7426325" cy="3400425"/>
          </a:xfrm>
        </p:spPr>
        <p:txBody>
          <a:bodyPr/>
          <a:lstStyle>
            <a:lvl1pPr>
              <a:defRPr>
                <a:solidFill>
                  <a:schemeClr val="bg1"/>
                </a:solidFill>
                <a:latin typeface="Arial" panose="020B0604020202020204" pitchFamily="34" charset="0"/>
                <a:cs typeface="Arial" panose="020B0604020202020204" pitchFamily="34" charset="0"/>
              </a:defRPr>
            </a:lvl1pPr>
          </a:lstStyle>
          <a:p>
            <a:pPr lvl="0"/>
            <a:r>
              <a:rPr lang="en-US" dirty="0"/>
              <a:t>Introduction</a:t>
            </a:r>
          </a:p>
          <a:p>
            <a:pPr lvl="0"/>
            <a:r>
              <a:rPr lang="en-US" dirty="0"/>
              <a:t>Mandate</a:t>
            </a:r>
          </a:p>
          <a:p>
            <a:pPr lvl="0"/>
            <a:r>
              <a:rPr lang="en-US" dirty="0"/>
              <a:t>Regulatory Framework</a:t>
            </a:r>
          </a:p>
          <a:p>
            <a:pPr lvl="0"/>
            <a:r>
              <a:rPr lang="en-US" dirty="0"/>
              <a:t>Performance Results</a:t>
            </a:r>
          </a:p>
          <a:p>
            <a:pPr lvl="0"/>
            <a:r>
              <a:rPr lang="en-US" dirty="0"/>
              <a:t>Sustainability</a:t>
            </a:r>
          </a:p>
          <a:p>
            <a:pPr lvl="0"/>
            <a:r>
              <a:rPr lang="en-US" dirty="0"/>
              <a:t>Conclusion</a:t>
            </a:r>
          </a:p>
        </p:txBody>
      </p:sp>
    </p:spTree>
    <p:extLst>
      <p:ext uri="{BB962C8B-B14F-4D97-AF65-F5344CB8AC3E}">
        <p14:creationId xmlns:p14="http://schemas.microsoft.com/office/powerpoint/2010/main" val="3766170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1F199-0C7F-4403-86DC-67F3F375F8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5062BB4-4A4C-4B9C-B87F-2260250EE4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97A85E3-0078-450B-8246-281BC5E750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56EE5C-5D7D-483A-97DA-C883A96F556E}"/>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8EBD176E-88C9-41C1-8361-7B1DFC82D9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57215D-75AA-4421-B90A-884B5DAE1483}"/>
              </a:ext>
            </a:extLst>
          </p:cNvPr>
          <p:cNvSpPr>
            <a:spLocks noGrp="1"/>
          </p:cNvSpPr>
          <p:nvPr>
            <p:ph type="sldNum" sz="quarter" idx="12"/>
          </p:nvPr>
        </p:nvSpPr>
        <p:spPr/>
        <p:txBody>
          <a:bodyPr/>
          <a:lstStyle/>
          <a:p>
            <a:fld id="{62B30900-D744-4EA3-BE04-D9335B37CC9C}" type="slidenum">
              <a:rPr lang="en-US" smtClean="0"/>
              <a:t>‹#›</a:t>
            </a:fld>
            <a:endParaRPr lang="en-US"/>
          </a:p>
        </p:txBody>
      </p:sp>
    </p:spTree>
    <p:extLst>
      <p:ext uri="{BB962C8B-B14F-4D97-AF65-F5344CB8AC3E}">
        <p14:creationId xmlns:p14="http://schemas.microsoft.com/office/powerpoint/2010/main" val="4107501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DA297-45A7-4EC4-BEC0-04F9B3E8F1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D83AF3B-4568-467C-88C6-6E9C445DF6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688CA3C-D6C5-4B5F-86CD-5014D9AE31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0F3CB7-15D7-41AD-B1B2-83D8696FE3F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1FE3D186-4299-4C8F-816E-A8DADC041B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12CF49-9A71-4B9A-8D70-5E94EC34FD59}"/>
              </a:ext>
            </a:extLst>
          </p:cNvPr>
          <p:cNvSpPr>
            <a:spLocks noGrp="1"/>
          </p:cNvSpPr>
          <p:nvPr>
            <p:ph type="sldNum" sz="quarter" idx="12"/>
          </p:nvPr>
        </p:nvSpPr>
        <p:spPr/>
        <p:txBody>
          <a:bodyPr/>
          <a:lstStyle/>
          <a:p>
            <a:fld id="{62B30900-D744-4EA3-BE04-D9335B37CC9C}" type="slidenum">
              <a:rPr lang="en-US" smtClean="0"/>
              <a:t>‹#›</a:t>
            </a:fld>
            <a:endParaRPr lang="en-US"/>
          </a:p>
        </p:txBody>
      </p:sp>
    </p:spTree>
    <p:extLst>
      <p:ext uri="{BB962C8B-B14F-4D97-AF65-F5344CB8AC3E}">
        <p14:creationId xmlns:p14="http://schemas.microsoft.com/office/powerpoint/2010/main" val="31296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1A2AA5E-B34E-41DA-BAAF-854E4B56DF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6093C7C-6AC7-4A4A-9691-AD0717C853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371DE5-0022-46ED-9F90-073F5E1298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8341DE72-EC4E-4874-92C3-731FD30619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D585691-82A3-4BBA-8A2B-0D8CF30E4D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B30900-D744-4EA3-BE04-D9335B37CC9C}" type="slidenum">
              <a:rPr lang="en-US" smtClean="0"/>
              <a:t>‹#›</a:t>
            </a:fld>
            <a:endParaRPr lang="en-US"/>
          </a:p>
        </p:txBody>
      </p:sp>
    </p:spTree>
    <p:extLst>
      <p:ext uri="{BB962C8B-B14F-4D97-AF65-F5344CB8AC3E}">
        <p14:creationId xmlns:p14="http://schemas.microsoft.com/office/powerpoint/2010/main" val="34216290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60"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5F01B-C6F9-4364-82D5-2CE9490A9A60}"/>
              </a:ext>
            </a:extLst>
          </p:cNvPr>
          <p:cNvSpPr>
            <a:spLocks noGrp="1"/>
          </p:cNvSpPr>
          <p:nvPr>
            <p:ph type="ctrTitle"/>
          </p:nvPr>
        </p:nvSpPr>
        <p:spPr>
          <a:xfrm>
            <a:off x="385313" y="1973940"/>
            <a:ext cx="10972800" cy="757705"/>
          </a:xfrm>
        </p:spPr>
        <p:txBody>
          <a:bodyPr/>
          <a:lstStyle/>
          <a:p>
            <a:r>
              <a:rPr lang="en-US" dirty="0"/>
              <a:t>MACCS Conference</a:t>
            </a:r>
          </a:p>
        </p:txBody>
      </p:sp>
      <p:sp>
        <p:nvSpPr>
          <p:cNvPr id="3" name="Subtitle 2">
            <a:extLst>
              <a:ext uri="{FF2B5EF4-FFF2-40B4-BE49-F238E27FC236}">
                <a16:creationId xmlns:a16="http://schemas.microsoft.com/office/drawing/2014/main" id="{56E009A5-66A8-4074-8D6B-CD4CD888EC7A}"/>
              </a:ext>
            </a:extLst>
          </p:cNvPr>
          <p:cNvSpPr>
            <a:spLocks noGrp="1"/>
          </p:cNvSpPr>
          <p:nvPr>
            <p:ph type="subTitle" idx="1"/>
          </p:nvPr>
        </p:nvSpPr>
        <p:spPr>
          <a:xfrm>
            <a:off x="609600" y="3006091"/>
            <a:ext cx="10972800" cy="1234440"/>
          </a:xfrm>
        </p:spPr>
        <p:txBody>
          <a:bodyPr>
            <a:normAutofit/>
          </a:bodyPr>
          <a:lstStyle/>
          <a:p>
            <a:pPr algn="ctr">
              <a:lnSpc>
                <a:spcPct val="150000"/>
              </a:lnSpc>
              <a:spcAft>
                <a:spcPts val="80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Atmospheric Dispersion and Deposition of Radionuclides in the V</a:t>
            </a:r>
            <a:r>
              <a:rPr lang="en-ZA" sz="2400" b="1" dirty="0" err="1">
                <a:effectLst/>
                <a:latin typeface="Times New Roman" panose="02020603050405020304" pitchFamily="18" charset="0"/>
                <a:ea typeface="Calibri" panose="020F0502020204030204" pitchFamily="34" charset="0"/>
                <a:cs typeface="Times New Roman" panose="02020603050405020304" pitchFamily="18" charset="0"/>
              </a:rPr>
              <a:t>icinity</a:t>
            </a:r>
            <a:r>
              <a:rPr lang="en-ZA" sz="2400" b="1" dirty="0">
                <a:effectLst/>
                <a:latin typeface="Times New Roman" panose="02020603050405020304" pitchFamily="18" charset="0"/>
                <a:ea typeface="Calibri" panose="020F0502020204030204" pitchFamily="34" charset="0"/>
                <a:cs typeface="Times New Roman" panose="02020603050405020304" pitchFamily="18" charset="0"/>
              </a:rPr>
              <a:t> of a Nuclear Power Plant in South Africa</a:t>
            </a:r>
            <a:endParaRPr lang="en-ZA"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ubtitle 2">
            <a:extLst>
              <a:ext uri="{FF2B5EF4-FFF2-40B4-BE49-F238E27FC236}">
                <a16:creationId xmlns:a16="http://schemas.microsoft.com/office/drawing/2014/main" id="{0C39CF3B-7FC0-471A-9E6C-05BCA2ED3692}"/>
              </a:ext>
            </a:extLst>
          </p:cNvPr>
          <p:cNvSpPr txBox="1">
            <a:spLocks/>
          </p:cNvSpPr>
          <p:nvPr/>
        </p:nvSpPr>
        <p:spPr>
          <a:xfrm>
            <a:off x="625367" y="4354832"/>
            <a:ext cx="10972800" cy="42867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3200" kern="1200">
                <a:solidFill>
                  <a:schemeClr val="tx1"/>
                </a:solidFill>
                <a:latin typeface="Museo Sans 300" panose="02000000000000000000" pitchFamily="50"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dirty="0">
                <a:latin typeface="Arial" panose="020B0604020202020204" pitchFamily="34" charset="0"/>
                <a:cs typeface="Arial" panose="020B0604020202020204" pitchFamily="34" charset="0"/>
              </a:rPr>
              <a:t>September 2023, MS Teams</a:t>
            </a:r>
          </a:p>
        </p:txBody>
      </p:sp>
      <p:sp>
        <p:nvSpPr>
          <p:cNvPr id="5" name="Subtitle 2">
            <a:extLst>
              <a:ext uri="{FF2B5EF4-FFF2-40B4-BE49-F238E27FC236}">
                <a16:creationId xmlns:a16="http://schemas.microsoft.com/office/drawing/2014/main" id="{A99C1672-1975-4258-B8AB-D4F6CE3B43A2}"/>
              </a:ext>
            </a:extLst>
          </p:cNvPr>
          <p:cNvSpPr txBox="1">
            <a:spLocks/>
          </p:cNvSpPr>
          <p:nvPr/>
        </p:nvSpPr>
        <p:spPr>
          <a:xfrm>
            <a:off x="609602" y="5673323"/>
            <a:ext cx="10972800" cy="42867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3200" kern="1200">
                <a:solidFill>
                  <a:schemeClr val="tx1"/>
                </a:solidFill>
                <a:latin typeface="Museo Sans 300" panose="02000000000000000000" pitchFamily="50"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latin typeface="Arial" panose="020B0604020202020204" pitchFamily="34" charset="0"/>
                <a:cs typeface="Arial" panose="020B0604020202020204" pitchFamily="34" charset="0"/>
              </a:rPr>
              <a:t>Mbulelo Dondolo, Iyabo Usman, Henriette van Graan, Adriaan Joubert, Ian Korir </a:t>
            </a:r>
          </a:p>
        </p:txBody>
      </p:sp>
    </p:spTree>
    <p:extLst>
      <p:ext uri="{BB962C8B-B14F-4D97-AF65-F5344CB8AC3E}">
        <p14:creationId xmlns:p14="http://schemas.microsoft.com/office/powerpoint/2010/main" val="39392622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6F773C-790C-4AD5-A756-079EFE4D5F91}"/>
              </a:ext>
            </a:extLst>
          </p:cNvPr>
          <p:cNvSpPr>
            <a:spLocks noGrp="1"/>
          </p:cNvSpPr>
          <p:nvPr>
            <p:ph idx="1"/>
          </p:nvPr>
        </p:nvSpPr>
        <p:spPr>
          <a:xfrm>
            <a:off x="838200" y="1234440"/>
            <a:ext cx="10515600" cy="4942524"/>
          </a:xfrm>
        </p:spPr>
        <p:txBody>
          <a:bodyPr>
            <a:normAutofit/>
          </a:bodyPr>
          <a:lstStyle/>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The Gaussian plume equations depend on the wind speed, atmospheric stability class, the effect of surface roughness, release height, and the height of the mixing layer</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The Gaussian plume model uses two spatially dependent dispersion parameters, sigma-y and sigma-z, to estimate the atmospheric dispersion. These parameters can be specified in two ways in MACCS: as power-law functions or with lookup tables </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The Gaussian plume equations that MACCS is using has the following form:</a:t>
            </a:r>
            <a:endParaRPr lang="en-US" sz="1600" dirty="0">
              <a:solidFill>
                <a:srgbClr val="FF0000"/>
              </a:solidFill>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sz="4000" b="1" dirty="0">
                <a:latin typeface="Arial" panose="020B0604020202020204" pitchFamily="34" charset="0"/>
                <a:cs typeface="Arial" panose="020B0604020202020204" pitchFamily="34" charset="0"/>
              </a:rPr>
              <a:t>Dispersion Parameters Data (Gaussian Plume model)</a:t>
            </a:r>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10</a:t>
            </a:fld>
            <a:endParaRPr lang="en-US"/>
          </a:p>
        </p:txBody>
      </p:sp>
      <p:pic>
        <p:nvPicPr>
          <p:cNvPr id="6" name="Picture 5">
            <a:extLst>
              <a:ext uri="{FF2B5EF4-FFF2-40B4-BE49-F238E27FC236}">
                <a16:creationId xmlns:a16="http://schemas.microsoft.com/office/drawing/2014/main" id="{A4073A72-E358-DB68-CAC9-AE2A773B7399}"/>
              </a:ext>
            </a:extLst>
          </p:cNvPr>
          <p:cNvPicPr>
            <a:picLocks noChangeAspect="1"/>
          </p:cNvPicPr>
          <p:nvPr/>
        </p:nvPicPr>
        <p:blipFill>
          <a:blip r:embed="rId2"/>
          <a:stretch>
            <a:fillRect/>
          </a:stretch>
        </p:blipFill>
        <p:spPr>
          <a:xfrm>
            <a:off x="1341590" y="4017634"/>
            <a:ext cx="5497360" cy="815981"/>
          </a:xfrm>
          <a:prstGeom prst="rect">
            <a:avLst/>
          </a:prstGeom>
        </p:spPr>
      </p:pic>
      <p:sp>
        <p:nvSpPr>
          <p:cNvPr id="7" name="TextBox 6">
            <a:extLst>
              <a:ext uri="{FF2B5EF4-FFF2-40B4-BE49-F238E27FC236}">
                <a16:creationId xmlns:a16="http://schemas.microsoft.com/office/drawing/2014/main" id="{30835730-97F7-2985-5EEB-9C6D6F87A4D6}"/>
              </a:ext>
            </a:extLst>
          </p:cNvPr>
          <p:cNvSpPr txBox="1"/>
          <p:nvPr/>
        </p:nvSpPr>
        <p:spPr>
          <a:xfrm>
            <a:off x="7490692" y="3727623"/>
            <a:ext cx="4252823" cy="1384995"/>
          </a:xfrm>
          <a:prstGeom prst="rect">
            <a:avLst/>
          </a:prstGeom>
          <a:noFill/>
        </p:spPr>
        <p:txBody>
          <a:bodyPr wrap="square" rtlCol="0">
            <a:spAutoFit/>
          </a:bodyPr>
          <a:lstStyle/>
          <a:p>
            <a:pPr marL="285750" indent="-285750">
              <a:buFont typeface="Arial" panose="020B0604020202020204" pitchFamily="34" charset="0"/>
              <a:buChar char="•"/>
            </a:pPr>
            <a:r>
              <a:rPr lang="en-US" sz="1400" dirty="0"/>
              <a:t>𝜒(𝑥,𝑦,𝑧) = air concentration (</a:t>
            </a:r>
            <a:r>
              <a:rPr lang="en-US" sz="1400" dirty="0" err="1"/>
              <a:t>Bq∙s</a:t>
            </a:r>
            <a:r>
              <a:rPr lang="en-US" sz="1400" dirty="0"/>
              <a:t>/m3) </a:t>
            </a:r>
          </a:p>
          <a:p>
            <a:pPr marL="285750" indent="-285750">
              <a:buFont typeface="Arial" panose="020B0604020202020204" pitchFamily="34" charset="0"/>
              <a:buChar char="•"/>
            </a:pPr>
            <a:r>
              <a:rPr lang="en-US" sz="1400" dirty="0"/>
              <a:t>𝑄 = activity (</a:t>
            </a:r>
            <a:r>
              <a:rPr lang="en-US" sz="1400" dirty="0" err="1"/>
              <a:t>Bq</a:t>
            </a:r>
            <a:r>
              <a:rPr lang="en-US" sz="1400" dirty="0"/>
              <a:t>) entering the spatial element, </a:t>
            </a:r>
          </a:p>
          <a:p>
            <a:pPr marL="285750" indent="-285750">
              <a:buFont typeface="Arial" panose="020B0604020202020204" pitchFamily="34" charset="0"/>
              <a:buChar char="•"/>
            </a:pPr>
            <a:r>
              <a:rPr lang="en-US" sz="1400" dirty="0"/>
              <a:t>u = wind speed (m/s)</a:t>
            </a:r>
          </a:p>
          <a:p>
            <a:pPr marL="285750" indent="-285750">
              <a:buFont typeface="Arial" panose="020B0604020202020204" pitchFamily="34" charset="0"/>
              <a:buChar char="•"/>
            </a:pPr>
            <a:r>
              <a:rPr lang="en-US" sz="1400" dirty="0"/>
              <a:t>h = height of the plume (m), </a:t>
            </a:r>
          </a:p>
          <a:p>
            <a:pPr marL="285750" indent="-285750">
              <a:buFont typeface="Arial" panose="020B0604020202020204" pitchFamily="34" charset="0"/>
              <a:buChar char="•"/>
            </a:pPr>
            <a:r>
              <a:rPr lang="en-US" sz="1400" dirty="0"/>
              <a:t>𝜎𝑦(𝑥)= horizontal dispersion variable (m), </a:t>
            </a:r>
          </a:p>
          <a:p>
            <a:pPr marL="285750" indent="-285750">
              <a:buFont typeface="Arial" panose="020B0604020202020204" pitchFamily="34" charset="0"/>
              <a:buChar char="•"/>
            </a:pPr>
            <a:r>
              <a:rPr lang="en-US" sz="1400" dirty="0"/>
              <a:t>𝜎𝑧(𝑥)= vertical dispersion parameter (m) </a:t>
            </a:r>
          </a:p>
        </p:txBody>
      </p:sp>
      <p:sp>
        <p:nvSpPr>
          <p:cNvPr id="11" name="TextBox 10">
            <a:extLst>
              <a:ext uri="{FF2B5EF4-FFF2-40B4-BE49-F238E27FC236}">
                <a16:creationId xmlns:a16="http://schemas.microsoft.com/office/drawing/2014/main" id="{EA9236FE-5527-C523-3AF9-DA9968D99C35}"/>
              </a:ext>
            </a:extLst>
          </p:cNvPr>
          <p:cNvSpPr txBox="1"/>
          <p:nvPr/>
        </p:nvSpPr>
        <p:spPr>
          <a:xfrm>
            <a:off x="704850" y="5112618"/>
            <a:ext cx="11049000" cy="785343"/>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600" dirty="0">
                <a:latin typeface="Arial" panose="020B0604020202020204" pitchFamily="34" charset="0"/>
                <a:cs typeface="Arial" panose="020B0604020202020204" pitchFamily="34" charset="0"/>
              </a:rPr>
              <a:t>The dispersion parameters </a:t>
            </a:r>
            <a:r>
              <a:rPr lang="en-US" sz="1600" dirty="0" err="1">
                <a:latin typeface="Arial" panose="020B0604020202020204" pitchFamily="34" charset="0"/>
                <a:cs typeface="Arial" panose="020B0604020202020204" pitchFamily="34" charset="0"/>
              </a:rPr>
              <a:t>σy</a:t>
            </a:r>
            <a:r>
              <a:rPr lang="en-US" sz="1600" dirty="0">
                <a:latin typeface="Arial" panose="020B0604020202020204" pitchFamily="34" charset="0"/>
                <a:cs typeface="Arial" panose="020B0604020202020204" pitchFamily="34" charset="0"/>
              </a:rPr>
              <a:t> and </a:t>
            </a:r>
            <a:r>
              <a:rPr lang="en-US" sz="1600" dirty="0" err="1">
                <a:latin typeface="Arial" panose="020B0604020202020204" pitchFamily="34" charset="0"/>
                <a:cs typeface="Arial" panose="020B0604020202020204" pitchFamily="34" charset="0"/>
              </a:rPr>
              <a:t>σz</a:t>
            </a:r>
            <a:r>
              <a:rPr lang="en-US" sz="1600" dirty="0">
                <a:latin typeface="Arial" panose="020B0604020202020204" pitchFamily="34" charset="0"/>
                <a:cs typeface="Arial" panose="020B0604020202020204" pitchFamily="34" charset="0"/>
              </a:rPr>
              <a:t> in the Gaussian plume equations are important values that determine how quickly the plume disperses as it travels downwind. </a:t>
            </a:r>
          </a:p>
        </p:txBody>
      </p:sp>
    </p:spTree>
    <p:extLst>
      <p:ext uri="{BB962C8B-B14F-4D97-AF65-F5344CB8AC3E}">
        <p14:creationId xmlns:p14="http://schemas.microsoft.com/office/powerpoint/2010/main" val="24288606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6F773C-790C-4AD5-A756-079EFE4D5F91}"/>
              </a:ext>
            </a:extLst>
          </p:cNvPr>
          <p:cNvSpPr>
            <a:spLocks noGrp="1"/>
          </p:cNvSpPr>
          <p:nvPr>
            <p:ph idx="1"/>
          </p:nvPr>
        </p:nvSpPr>
        <p:spPr>
          <a:xfrm>
            <a:off x="266700" y="1234440"/>
            <a:ext cx="11087100" cy="4942524"/>
          </a:xfrm>
        </p:spPr>
        <p:txBody>
          <a:bodyPr>
            <a:normAutofit/>
          </a:bodyPr>
          <a:lstStyle/>
          <a:p>
            <a:r>
              <a:rPr lang="en-ZA" sz="1600" b="1" dirty="0">
                <a:effectLst/>
                <a:latin typeface="Arial" panose="020B0604020202020204" pitchFamily="34" charset="0"/>
                <a:ea typeface="Times New Roman" panose="02020603050405020304" pitchFamily="18" charset="0"/>
                <a:cs typeface="Arial" panose="020B0604020202020204" pitchFamily="34" charset="0"/>
              </a:rPr>
              <a:t>Plume Rise</a:t>
            </a:r>
          </a:p>
          <a:p>
            <a:pPr marL="285750" indent="-285750">
              <a:buFont typeface="Arial" panose="020B0604020202020204" pitchFamily="34" charset="0"/>
              <a:buChar char="•"/>
            </a:pPr>
            <a:r>
              <a:rPr lang="en-US" sz="1600" dirty="0">
                <a:effectLst/>
                <a:latin typeface="Arial" panose="020B0604020202020204" pitchFamily="34" charset="0"/>
                <a:ea typeface="Times New Roman" panose="02020603050405020304" pitchFamily="18" charset="0"/>
                <a:cs typeface="Arial" panose="020B0604020202020204" pitchFamily="34" charset="0"/>
              </a:rPr>
              <a:t>In the Gaussian Plume Model (GPM) formula for the concentration, the effective height for emission is an important parameter for ground level concentrations. Due to the initial kinetic energy of the released plume and its thermal energy when the plume temperature is above ambient air temperature, there will be an increase in the emission height of the plume, this increase is known as the plume rise </a:t>
            </a:r>
            <a:r>
              <a:rPr lang="en-US" sz="1600" dirty="0" err="1">
                <a:effectLst/>
                <a:latin typeface="Arial" panose="020B0604020202020204" pitchFamily="34" charset="0"/>
                <a:ea typeface="Times New Roman" panose="02020603050405020304" pitchFamily="18" charset="0"/>
                <a:cs typeface="Arial" panose="020B0604020202020204" pitchFamily="34" charset="0"/>
              </a:rPr>
              <a:t>Δh</a:t>
            </a:r>
            <a:r>
              <a:rPr lang="en-US" sz="1600" dirty="0">
                <a:effectLst/>
                <a:latin typeface="Arial" panose="020B0604020202020204" pitchFamily="34" charset="0"/>
                <a:ea typeface="Times New Roman" panose="02020603050405020304" pitchFamily="18" charset="0"/>
                <a:cs typeface="Arial" panose="020B0604020202020204" pitchFamily="34" charset="0"/>
              </a:rPr>
              <a:t>. The effective source H is then given by:</a:t>
            </a:r>
          </a:p>
          <a:p>
            <a:pPr marL="285750" indent="-285750">
              <a:buFont typeface="Arial" panose="020B0604020202020204" pitchFamily="34" charset="0"/>
              <a:buChar char="•"/>
            </a:pPr>
            <a:r>
              <a:rPr lang="en-US" sz="1800" dirty="0">
                <a:effectLst/>
                <a:latin typeface="Arial" panose="020B0604020202020204" pitchFamily="34" charset="0"/>
                <a:ea typeface="Times New Roman" panose="02020603050405020304" pitchFamily="18" charset="0"/>
                <a:cs typeface="Arial" panose="020B0604020202020204" pitchFamily="34" charset="0"/>
              </a:rPr>
              <a:t>H = </a:t>
            </a:r>
            <a:r>
              <a:rPr lang="en-US" sz="1800" dirty="0" err="1">
                <a:effectLst/>
                <a:latin typeface="Arial" panose="020B0604020202020204" pitchFamily="34" charset="0"/>
                <a:ea typeface="Times New Roman" panose="02020603050405020304" pitchFamily="18" charset="0"/>
                <a:cs typeface="Arial" panose="020B0604020202020204" pitchFamily="34" charset="0"/>
              </a:rPr>
              <a:t>hs</a:t>
            </a:r>
            <a:r>
              <a:rPr lang="en-US" sz="1800" dirty="0">
                <a:effectLst/>
                <a:latin typeface="Arial" panose="020B0604020202020204" pitchFamily="34" charset="0"/>
                <a:ea typeface="Times New Roman" panose="02020603050405020304" pitchFamily="18" charset="0"/>
                <a:cs typeface="Arial" panose="020B0604020202020204" pitchFamily="34" charset="0"/>
              </a:rPr>
              <a:t> + </a:t>
            </a:r>
            <a:r>
              <a:rPr lang="en-US" sz="1800" dirty="0" err="1">
                <a:effectLst/>
                <a:latin typeface="Arial" panose="020B0604020202020204" pitchFamily="34" charset="0"/>
                <a:ea typeface="Times New Roman" panose="02020603050405020304" pitchFamily="18" charset="0"/>
                <a:cs typeface="Arial" panose="020B0604020202020204" pitchFamily="34" charset="0"/>
              </a:rPr>
              <a:t>Δh</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p>
            <a:endParaRPr lang="en-ZA"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sz="4000" b="1" dirty="0">
                <a:latin typeface="Arial" panose="020B0604020202020204" pitchFamily="34" charset="0"/>
                <a:cs typeface="Arial" panose="020B0604020202020204" pitchFamily="34" charset="0"/>
              </a:rPr>
              <a:t>Dispersion Parameters Data</a:t>
            </a:r>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11</a:t>
            </a:fld>
            <a:endParaRPr lang="en-US"/>
          </a:p>
        </p:txBody>
      </p:sp>
      <p:pic>
        <p:nvPicPr>
          <p:cNvPr id="6" name="Picture 5">
            <a:extLst>
              <a:ext uri="{FF2B5EF4-FFF2-40B4-BE49-F238E27FC236}">
                <a16:creationId xmlns:a16="http://schemas.microsoft.com/office/drawing/2014/main" id="{78C3BE8D-B3DF-59A1-43B3-45E00715A771}"/>
              </a:ext>
            </a:extLst>
          </p:cNvPr>
          <p:cNvPicPr>
            <a:picLocks noChangeAspect="1"/>
          </p:cNvPicPr>
          <p:nvPr/>
        </p:nvPicPr>
        <p:blipFill rotWithShape="1">
          <a:blip r:embed="rId2"/>
          <a:srcRect t="10556"/>
          <a:stretch/>
        </p:blipFill>
        <p:spPr>
          <a:xfrm>
            <a:off x="5623063" y="3209926"/>
            <a:ext cx="6402187" cy="2616586"/>
          </a:xfrm>
          <a:prstGeom prst="rect">
            <a:avLst/>
          </a:prstGeom>
        </p:spPr>
      </p:pic>
      <p:sp>
        <p:nvSpPr>
          <p:cNvPr id="7" name="TextBox 6">
            <a:extLst>
              <a:ext uri="{FF2B5EF4-FFF2-40B4-BE49-F238E27FC236}">
                <a16:creationId xmlns:a16="http://schemas.microsoft.com/office/drawing/2014/main" id="{4913C6A2-E40A-1734-CC37-A2A67AE51610}"/>
              </a:ext>
            </a:extLst>
          </p:cNvPr>
          <p:cNvSpPr txBox="1"/>
          <p:nvPr/>
        </p:nvSpPr>
        <p:spPr>
          <a:xfrm>
            <a:off x="7648931" y="5826511"/>
            <a:ext cx="2976475" cy="369332"/>
          </a:xfrm>
          <a:prstGeom prst="rect">
            <a:avLst/>
          </a:prstGeom>
          <a:noFill/>
        </p:spPr>
        <p:txBody>
          <a:bodyPr wrap="square" rtlCol="0">
            <a:spAutoFit/>
          </a:bodyPr>
          <a:lstStyle/>
          <a:p>
            <a:r>
              <a:rPr lang="en-ZA" dirty="0">
                <a:latin typeface="Arial" panose="020B0604020202020204" pitchFamily="34" charset="0"/>
                <a:cs typeface="Arial" panose="020B0604020202020204" pitchFamily="34" charset="0"/>
              </a:rPr>
              <a:t>Gaussian air dispersion</a:t>
            </a:r>
          </a:p>
        </p:txBody>
      </p:sp>
      <p:sp>
        <p:nvSpPr>
          <p:cNvPr id="8" name="TextBox 7">
            <a:extLst>
              <a:ext uri="{FF2B5EF4-FFF2-40B4-BE49-F238E27FC236}">
                <a16:creationId xmlns:a16="http://schemas.microsoft.com/office/drawing/2014/main" id="{12CDAB16-0439-D2DD-FD47-E59C926E4663}"/>
              </a:ext>
            </a:extLst>
          </p:cNvPr>
          <p:cNvSpPr txBox="1"/>
          <p:nvPr/>
        </p:nvSpPr>
        <p:spPr>
          <a:xfrm>
            <a:off x="552450" y="4021706"/>
            <a:ext cx="4784863" cy="2031325"/>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In order to predict ground level concentration of pollutants, the plume rise should be taken into consideration. </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Figure shows a simplified representation of a Gaussian Plume model, representing contaminants released from a stack.</a:t>
            </a:r>
            <a:endParaRPr lang="en-Z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111789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6F773C-790C-4AD5-A756-079EFE4D5F91}"/>
              </a:ext>
            </a:extLst>
          </p:cNvPr>
          <p:cNvSpPr>
            <a:spLocks noGrp="1"/>
          </p:cNvSpPr>
          <p:nvPr>
            <p:ph idx="1"/>
          </p:nvPr>
        </p:nvSpPr>
        <p:spPr>
          <a:xfrm>
            <a:off x="419100" y="1234440"/>
            <a:ext cx="11620500" cy="5121910"/>
          </a:xfrm>
        </p:spPr>
        <p:txBody>
          <a:bodyPr>
            <a:normAutofit/>
          </a:bodyPr>
          <a:lstStyle/>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Default inputs from the LNT sample input file distributed with the MACCS code were used, with modifications to simulate a simple case with one radionuclide, Cs-137. </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The parameters were defined according to MACCS best practices (Theory Manual and User Guide). </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The parameters (source term, meteorological data and dispersion parameters) were obtained, calculated, and </a:t>
            </a:r>
            <a:r>
              <a:rPr lang="en-US" sz="1600" dirty="0" err="1">
                <a:latin typeface="Arial" panose="020B0604020202020204" pitchFamily="34" charset="0"/>
                <a:cs typeface="Arial" panose="020B0604020202020204" pitchFamily="34" charset="0"/>
              </a:rPr>
              <a:t>analysed</a:t>
            </a:r>
            <a:r>
              <a:rPr lang="en-US" sz="1600" dirty="0">
                <a:latin typeface="Arial" panose="020B0604020202020204" pitchFamily="34" charset="0"/>
                <a:cs typeface="Arial" panose="020B0604020202020204" pitchFamily="34" charset="0"/>
              </a:rPr>
              <a:t> according to the research objective in the following structure:</a:t>
            </a:r>
          </a:p>
          <a:p>
            <a:pPr marL="457200" lvl="1" indent="0">
              <a:buNone/>
            </a:pPr>
            <a:r>
              <a:rPr lang="en-US" sz="1600" dirty="0">
                <a:latin typeface="Arial" panose="020B0604020202020204" pitchFamily="34" charset="0"/>
                <a:cs typeface="Arial" panose="020B0604020202020204" pitchFamily="34" charset="0"/>
              </a:rPr>
              <a:t>1.	Atmos description</a:t>
            </a:r>
          </a:p>
          <a:p>
            <a:pPr marL="457200" lvl="1" indent="0">
              <a:buNone/>
            </a:pPr>
            <a:r>
              <a:rPr lang="en-US" sz="1600" dirty="0">
                <a:latin typeface="Arial" panose="020B0604020202020204" pitchFamily="34" charset="0"/>
                <a:cs typeface="Arial" panose="020B0604020202020204" pitchFamily="34" charset="0"/>
              </a:rPr>
              <a:t>2.	Spatial grit</a:t>
            </a:r>
          </a:p>
          <a:p>
            <a:pPr marL="457200" lvl="1" indent="0">
              <a:buNone/>
            </a:pPr>
            <a:r>
              <a:rPr lang="en-US" sz="1600" dirty="0">
                <a:latin typeface="Arial" panose="020B0604020202020204" pitchFamily="34" charset="0"/>
                <a:cs typeface="Arial" panose="020B0604020202020204" pitchFamily="34" charset="0"/>
              </a:rPr>
              <a:t>3.	Radionuclides</a:t>
            </a:r>
          </a:p>
          <a:p>
            <a:pPr marL="457200" lvl="1" indent="0">
              <a:buNone/>
            </a:pPr>
            <a:r>
              <a:rPr lang="en-US" sz="1600" dirty="0">
                <a:latin typeface="Arial" panose="020B0604020202020204" pitchFamily="34" charset="0"/>
                <a:cs typeface="Arial" panose="020B0604020202020204" pitchFamily="34" charset="0"/>
              </a:rPr>
              <a:t>4.	Deposition</a:t>
            </a:r>
          </a:p>
          <a:p>
            <a:pPr marL="457200" lvl="1" indent="0">
              <a:buNone/>
            </a:pPr>
            <a:r>
              <a:rPr lang="en-US" sz="1600" dirty="0">
                <a:latin typeface="Arial" panose="020B0604020202020204" pitchFamily="34" charset="0"/>
                <a:cs typeface="Arial" panose="020B0604020202020204" pitchFamily="34" charset="0"/>
              </a:rPr>
              <a:t>5.	Dispersion </a:t>
            </a:r>
          </a:p>
          <a:p>
            <a:pPr marL="457200" lvl="1" indent="0">
              <a:buNone/>
            </a:pPr>
            <a:r>
              <a:rPr lang="en-US" sz="1600" dirty="0">
                <a:latin typeface="Arial" panose="020B0604020202020204" pitchFamily="34" charset="0"/>
                <a:cs typeface="Arial" panose="020B0604020202020204" pitchFamily="34" charset="0"/>
              </a:rPr>
              <a:t>6.	Plume Release Information</a:t>
            </a:r>
          </a:p>
          <a:p>
            <a:pPr marL="800100" lvl="1" indent="-342900">
              <a:buAutoNum type="arabicPeriod" startAt="7"/>
            </a:pPr>
            <a:r>
              <a:rPr lang="en-US" sz="1600" dirty="0">
                <a:latin typeface="Arial" panose="020B0604020202020204" pitchFamily="34" charset="0"/>
                <a:cs typeface="Arial" panose="020B0604020202020204" pitchFamily="34" charset="0"/>
              </a:rPr>
              <a:t>Weather</a:t>
            </a:r>
            <a:endParaRPr lang="en-US" sz="1400" dirty="0">
              <a:latin typeface="Arial" panose="020B0604020202020204" pitchFamily="34" charset="0"/>
              <a:cs typeface="Arial" panose="020B0604020202020204" pitchFamily="34" charset="0"/>
            </a:endParaRPr>
          </a:p>
          <a:p>
            <a:endParaRPr lang="en-US" sz="1800"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sz="4000" b="1" dirty="0">
                <a:latin typeface="Arial" panose="020B0604020202020204" pitchFamily="34" charset="0"/>
                <a:cs typeface="Arial" panose="020B0604020202020204" pitchFamily="34" charset="0"/>
              </a:rPr>
              <a:t>Methodology</a:t>
            </a:r>
            <a:endParaRPr lang="en-US" dirty="0"/>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12</a:t>
            </a:fld>
            <a:endParaRPr lang="en-US"/>
          </a:p>
        </p:txBody>
      </p:sp>
    </p:spTree>
    <p:extLst>
      <p:ext uri="{BB962C8B-B14F-4D97-AF65-F5344CB8AC3E}">
        <p14:creationId xmlns:p14="http://schemas.microsoft.com/office/powerpoint/2010/main" val="5838999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6F773C-790C-4AD5-A756-079EFE4D5F91}"/>
              </a:ext>
            </a:extLst>
          </p:cNvPr>
          <p:cNvSpPr>
            <a:spLocks noGrp="1"/>
          </p:cNvSpPr>
          <p:nvPr>
            <p:ph idx="1"/>
          </p:nvPr>
        </p:nvSpPr>
        <p:spPr>
          <a:xfrm>
            <a:off x="838200" y="1234440"/>
            <a:ext cx="10515600" cy="4942524"/>
          </a:xfrm>
        </p:spPr>
        <p:txBody>
          <a:bodyPr>
            <a:normAutofit/>
          </a:bodyPr>
          <a:lstStyle/>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The data of all these parameters was gathered from the KNPS documentations and was processed and implemented to the MACCS inputs through the </a:t>
            </a:r>
            <a:r>
              <a:rPr lang="en-US" sz="1600" dirty="0" err="1">
                <a:latin typeface="Arial" panose="020B0604020202020204" pitchFamily="34" charset="0"/>
                <a:cs typeface="Arial" panose="020B0604020202020204" pitchFamily="34" charset="0"/>
              </a:rPr>
              <a:t>WinMACCS</a:t>
            </a:r>
            <a:r>
              <a:rPr lang="en-US" sz="1600" dirty="0">
                <a:latin typeface="Arial" panose="020B0604020202020204" pitchFamily="34" charset="0"/>
                <a:cs typeface="Arial" panose="020B0604020202020204" pitchFamily="34" charset="0"/>
              </a:rPr>
              <a:t> interface as follows:</a:t>
            </a:r>
          </a:p>
          <a:p>
            <a:pPr marL="285750" indent="-2857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a:p>
            <a:endParaRPr lang="en-US" sz="1800"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sz="4000" b="1" dirty="0">
                <a:latin typeface="Arial" panose="020B0604020202020204" pitchFamily="34" charset="0"/>
                <a:cs typeface="Arial" panose="020B0604020202020204" pitchFamily="34" charset="0"/>
              </a:rPr>
              <a:t>Methodology</a:t>
            </a:r>
            <a:endParaRPr lang="en-US" dirty="0"/>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13</a:t>
            </a:fld>
            <a:endParaRPr lang="en-US"/>
          </a:p>
        </p:txBody>
      </p:sp>
      <p:grpSp>
        <p:nvGrpSpPr>
          <p:cNvPr id="4" name="Group 3">
            <a:extLst>
              <a:ext uri="{FF2B5EF4-FFF2-40B4-BE49-F238E27FC236}">
                <a16:creationId xmlns:a16="http://schemas.microsoft.com/office/drawing/2014/main" id="{EF2DA80E-4032-8F8D-36CB-59395B27F7EA}"/>
              </a:ext>
            </a:extLst>
          </p:cNvPr>
          <p:cNvGrpSpPr>
            <a:grpSpLocks noChangeAspect="1"/>
          </p:cNvGrpSpPr>
          <p:nvPr/>
        </p:nvGrpSpPr>
        <p:grpSpPr bwMode="auto">
          <a:xfrm>
            <a:off x="2883019" y="1989025"/>
            <a:ext cx="7122444" cy="4168780"/>
            <a:chOff x="0" y="0"/>
            <a:chExt cx="1093" cy="657"/>
          </a:xfrm>
        </p:grpSpPr>
        <p:sp>
          <p:nvSpPr>
            <p:cNvPr id="6" name="AutoShape 3">
              <a:extLst>
                <a:ext uri="{FF2B5EF4-FFF2-40B4-BE49-F238E27FC236}">
                  <a16:creationId xmlns:a16="http://schemas.microsoft.com/office/drawing/2014/main" id="{D83F8ADF-819B-056A-83AE-E875A44529EE}"/>
                </a:ext>
              </a:extLst>
            </p:cNvPr>
            <p:cNvSpPr>
              <a:spLocks noChangeAspect="1" noChangeArrowheads="1" noTextEdit="1"/>
            </p:cNvSpPr>
            <p:nvPr/>
          </p:nvSpPr>
          <p:spPr bwMode="auto">
            <a:xfrm>
              <a:off x="0" y="0"/>
              <a:ext cx="1034" cy="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7" name="Rectangle 6">
              <a:extLst>
                <a:ext uri="{FF2B5EF4-FFF2-40B4-BE49-F238E27FC236}">
                  <a16:creationId xmlns:a16="http://schemas.microsoft.com/office/drawing/2014/main" id="{BB71F751-677B-0789-D1F8-7213A6807C6C}"/>
                </a:ext>
              </a:extLst>
            </p:cNvPr>
            <p:cNvSpPr>
              <a:spLocks noChangeArrowheads="1"/>
            </p:cNvSpPr>
            <p:nvPr/>
          </p:nvSpPr>
          <p:spPr bwMode="auto">
            <a:xfrm>
              <a:off x="0" y="0"/>
              <a:ext cx="1034" cy="36"/>
            </a:xfrm>
            <a:prstGeom prst="rect">
              <a:avLst/>
            </a:prstGeom>
            <a:solidFill>
              <a:srgbClr val="E7E6E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8" name="Rectangle 7">
              <a:extLst>
                <a:ext uri="{FF2B5EF4-FFF2-40B4-BE49-F238E27FC236}">
                  <a16:creationId xmlns:a16="http://schemas.microsoft.com/office/drawing/2014/main" id="{FCDDE025-8110-B712-539B-E1D3F7C4A95B}"/>
                </a:ext>
              </a:extLst>
            </p:cNvPr>
            <p:cNvSpPr>
              <a:spLocks noChangeArrowheads="1"/>
            </p:cNvSpPr>
            <p:nvPr/>
          </p:nvSpPr>
          <p:spPr bwMode="auto">
            <a:xfrm>
              <a:off x="5" y="2"/>
              <a:ext cx="119"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100" b="1" i="0" u="none" strike="noStrike" kern="0" cap="none" spc="0" normalizeH="0" baseline="0" noProof="0">
                  <a:ln>
                    <a:noFill/>
                  </a:ln>
                  <a:solidFill>
                    <a:srgbClr val="000000"/>
                  </a:solidFill>
                  <a:effectLst/>
                  <a:uLnTx/>
                  <a:uFillTx/>
                  <a:latin typeface="Arial"/>
                  <a:ea typeface="+mn-ea"/>
                  <a:cs typeface="Arial"/>
                </a:rPr>
                <a:t>Data Fields</a:t>
              </a:r>
            </a:p>
          </p:txBody>
        </p:sp>
        <p:sp>
          <p:nvSpPr>
            <p:cNvPr id="10" name="Rectangle 9">
              <a:extLst>
                <a:ext uri="{FF2B5EF4-FFF2-40B4-BE49-F238E27FC236}">
                  <a16:creationId xmlns:a16="http://schemas.microsoft.com/office/drawing/2014/main" id="{E9839C2A-9D1B-504D-F4E2-EA06F19D4955}"/>
                </a:ext>
              </a:extLst>
            </p:cNvPr>
            <p:cNvSpPr>
              <a:spLocks noChangeArrowheads="1"/>
            </p:cNvSpPr>
            <p:nvPr/>
          </p:nvSpPr>
          <p:spPr bwMode="auto">
            <a:xfrm>
              <a:off x="263" y="2"/>
              <a:ext cx="180"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100" b="1" i="0" u="none" strike="noStrike" kern="0" cap="none" spc="0" normalizeH="0" baseline="0" noProof="0">
                  <a:ln>
                    <a:noFill/>
                  </a:ln>
                  <a:solidFill>
                    <a:srgbClr val="000000"/>
                  </a:solidFill>
                  <a:effectLst/>
                  <a:uLnTx/>
                  <a:uFillTx/>
                  <a:latin typeface="Arial"/>
                  <a:ea typeface="+mn-ea"/>
                  <a:cs typeface="Arial"/>
                </a:rPr>
                <a:t>Usage in MACCS</a:t>
              </a:r>
            </a:p>
          </p:txBody>
        </p:sp>
        <p:sp>
          <p:nvSpPr>
            <p:cNvPr id="11" name="Rectangle 10">
              <a:extLst>
                <a:ext uri="{FF2B5EF4-FFF2-40B4-BE49-F238E27FC236}">
                  <a16:creationId xmlns:a16="http://schemas.microsoft.com/office/drawing/2014/main" id="{47ADB19A-D684-56BB-22EE-92BFC3CDADEB}"/>
                </a:ext>
              </a:extLst>
            </p:cNvPr>
            <p:cNvSpPr>
              <a:spLocks noChangeArrowheads="1"/>
            </p:cNvSpPr>
            <p:nvPr/>
          </p:nvSpPr>
          <p:spPr bwMode="auto">
            <a:xfrm>
              <a:off x="5" y="41"/>
              <a:ext cx="215"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1" i="0" u="none" strike="noStrike" kern="0" cap="none" spc="0" normalizeH="0" baseline="0" noProof="0" dirty="0">
                  <a:ln>
                    <a:noFill/>
                  </a:ln>
                  <a:solidFill>
                    <a:srgbClr val="000000"/>
                  </a:solidFill>
                  <a:effectLst/>
                  <a:uLnTx/>
                  <a:uFillTx/>
                  <a:latin typeface="Arial"/>
                  <a:ea typeface="+mn-ea"/>
                  <a:cs typeface="Arial"/>
                </a:rPr>
                <a:t>Atmos Description</a:t>
              </a:r>
            </a:p>
          </p:txBody>
        </p:sp>
        <p:sp>
          <p:nvSpPr>
            <p:cNvPr id="12" name="Rectangle 11">
              <a:extLst>
                <a:ext uri="{FF2B5EF4-FFF2-40B4-BE49-F238E27FC236}">
                  <a16:creationId xmlns:a16="http://schemas.microsoft.com/office/drawing/2014/main" id="{7C5F98AF-E4F4-A504-B56C-072F547DA6A9}"/>
                </a:ext>
              </a:extLst>
            </p:cNvPr>
            <p:cNvSpPr>
              <a:spLocks noChangeArrowheads="1"/>
            </p:cNvSpPr>
            <p:nvPr/>
          </p:nvSpPr>
          <p:spPr bwMode="auto">
            <a:xfrm>
              <a:off x="263" y="38"/>
              <a:ext cx="756"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0" i="0" u="none" strike="noStrike" kern="0" cap="none" spc="0" normalizeH="0" baseline="0" noProof="0" dirty="0">
                  <a:ln>
                    <a:noFill/>
                  </a:ln>
                  <a:solidFill>
                    <a:srgbClr val="000000"/>
                  </a:solidFill>
                  <a:effectLst/>
                  <a:uLnTx/>
                  <a:uFillTx/>
                  <a:latin typeface="Arial"/>
                  <a:ea typeface="+mn-ea"/>
                  <a:cs typeface="Arial"/>
                </a:rPr>
                <a:t>… has been provided in the problem description statement sub-section</a:t>
              </a:r>
            </a:p>
          </p:txBody>
        </p:sp>
        <p:sp>
          <p:nvSpPr>
            <p:cNvPr id="13" name="Rectangle 12">
              <a:extLst>
                <a:ext uri="{FF2B5EF4-FFF2-40B4-BE49-F238E27FC236}">
                  <a16:creationId xmlns:a16="http://schemas.microsoft.com/office/drawing/2014/main" id="{403595BA-FE2C-9505-2813-05477C70A93A}"/>
                </a:ext>
              </a:extLst>
            </p:cNvPr>
            <p:cNvSpPr>
              <a:spLocks noChangeArrowheads="1"/>
            </p:cNvSpPr>
            <p:nvPr/>
          </p:nvSpPr>
          <p:spPr bwMode="auto">
            <a:xfrm>
              <a:off x="263" y="66"/>
              <a:ext cx="689"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0" i="0" u="none" strike="noStrike" kern="0" cap="none" spc="0" normalizeH="0" baseline="0" noProof="0" dirty="0">
                  <a:ln>
                    <a:noFill/>
                  </a:ln>
                  <a:solidFill>
                    <a:srgbClr val="000000"/>
                  </a:solidFill>
                  <a:effectLst/>
                  <a:uLnTx/>
                  <a:uFillTx/>
                  <a:latin typeface="Arial"/>
                  <a:ea typeface="+mn-ea"/>
                  <a:cs typeface="Arial"/>
                </a:rPr>
                <a:t> … continuous radioactive release into the external environment </a:t>
              </a:r>
            </a:p>
          </p:txBody>
        </p:sp>
        <p:sp>
          <p:nvSpPr>
            <p:cNvPr id="14" name="Rectangle 13">
              <a:extLst>
                <a:ext uri="{FF2B5EF4-FFF2-40B4-BE49-F238E27FC236}">
                  <a16:creationId xmlns:a16="http://schemas.microsoft.com/office/drawing/2014/main" id="{E72FD74D-CE41-B7DF-79BA-722EA96616C0}"/>
                </a:ext>
              </a:extLst>
            </p:cNvPr>
            <p:cNvSpPr>
              <a:spLocks noChangeArrowheads="1"/>
            </p:cNvSpPr>
            <p:nvPr/>
          </p:nvSpPr>
          <p:spPr bwMode="auto">
            <a:xfrm>
              <a:off x="5" y="133"/>
              <a:ext cx="136"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1" i="0" u="none" strike="noStrike" kern="0" cap="none" spc="0" normalizeH="0" baseline="0" noProof="0" dirty="0">
                  <a:ln>
                    <a:noFill/>
                  </a:ln>
                  <a:solidFill>
                    <a:srgbClr val="000000"/>
                  </a:solidFill>
                  <a:effectLst/>
                  <a:uLnTx/>
                  <a:uFillTx/>
                  <a:latin typeface="Arial"/>
                  <a:ea typeface="+mn-ea"/>
                  <a:cs typeface="Arial"/>
                </a:rPr>
                <a:t>Spatial Grid</a:t>
              </a:r>
            </a:p>
          </p:txBody>
        </p:sp>
        <p:sp>
          <p:nvSpPr>
            <p:cNvPr id="15" name="Rectangle 14">
              <a:extLst>
                <a:ext uri="{FF2B5EF4-FFF2-40B4-BE49-F238E27FC236}">
                  <a16:creationId xmlns:a16="http://schemas.microsoft.com/office/drawing/2014/main" id="{767A9DFF-3EE5-5DBD-2B69-336E82DB5A24}"/>
                </a:ext>
              </a:extLst>
            </p:cNvPr>
            <p:cNvSpPr>
              <a:spLocks noChangeArrowheads="1"/>
            </p:cNvSpPr>
            <p:nvPr/>
          </p:nvSpPr>
          <p:spPr bwMode="auto">
            <a:xfrm>
              <a:off x="266" y="137"/>
              <a:ext cx="698"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0" i="0" u="none" strike="noStrike" kern="0" cap="none" spc="0" normalizeH="0" baseline="0" noProof="0" dirty="0">
                  <a:ln>
                    <a:noFill/>
                  </a:ln>
                  <a:solidFill>
                    <a:srgbClr val="000000"/>
                  </a:solidFill>
                  <a:effectLst/>
                  <a:uLnTx/>
                  <a:uFillTx/>
                  <a:latin typeface="Arial"/>
                  <a:ea typeface="+mn-ea"/>
                  <a:cs typeface="Arial"/>
                </a:rPr>
                <a:t>the distances provided in the sample were used in the simulation </a:t>
              </a:r>
            </a:p>
          </p:txBody>
        </p:sp>
        <p:sp>
          <p:nvSpPr>
            <p:cNvPr id="16" name="Rectangle 15">
              <a:extLst>
                <a:ext uri="{FF2B5EF4-FFF2-40B4-BE49-F238E27FC236}">
                  <a16:creationId xmlns:a16="http://schemas.microsoft.com/office/drawing/2014/main" id="{E0590F78-164F-887D-9F5F-561B84DA4973}"/>
                </a:ext>
              </a:extLst>
            </p:cNvPr>
            <p:cNvSpPr>
              <a:spLocks noChangeArrowheads="1"/>
            </p:cNvSpPr>
            <p:nvPr/>
          </p:nvSpPr>
          <p:spPr bwMode="auto">
            <a:xfrm>
              <a:off x="5" y="183"/>
              <a:ext cx="166"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1" i="0" u="none" strike="noStrike" kern="0" cap="none" spc="0" normalizeH="0" baseline="0" noProof="0" dirty="0">
                  <a:ln>
                    <a:noFill/>
                  </a:ln>
                  <a:solidFill>
                    <a:srgbClr val="000000"/>
                  </a:solidFill>
                  <a:effectLst/>
                  <a:uLnTx/>
                  <a:uFillTx/>
                  <a:latin typeface="Arial"/>
                  <a:ea typeface="+mn-ea"/>
                  <a:cs typeface="Arial"/>
                </a:rPr>
                <a:t>Radionuclides</a:t>
              </a:r>
            </a:p>
          </p:txBody>
        </p:sp>
        <p:sp>
          <p:nvSpPr>
            <p:cNvPr id="17" name="Rectangle 16">
              <a:extLst>
                <a:ext uri="{FF2B5EF4-FFF2-40B4-BE49-F238E27FC236}">
                  <a16:creationId xmlns:a16="http://schemas.microsoft.com/office/drawing/2014/main" id="{41AD5722-F813-17A6-A869-1E3BE104607E}"/>
                </a:ext>
              </a:extLst>
            </p:cNvPr>
            <p:cNvSpPr>
              <a:spLocks noChangeArrowheads="1"/>
            </p:cNvSpPr>
            <p:nvPr/>
          </p:nvSpPr>
          <p:spPr bwMode="auto">
            <a:xfrm>
              <a:off x="263" y="185"/>
              <a:ext cx="809"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0" i="0" u="none" strike="noStrike" kern="0" cap="none" spc="0" normalizeH="0" baseline="0" noProof="0" dirty="0">
                  <a:ln>
                    <a:noFill/>
                  </a:ln>
                  <a:solidFill>
                    <a:srgbClr val="000000"/>
                  </a:solidFill>
                  <a:effectLst/>
                  <a:uLnTx/>
                  <a:uFillTx/>
                  <a:latin typeface="Arial"/>
                  <a:ea typeface="+mn-ea"/>
                  <a:cs typeface="Arial"/>
                </a:rPr>
                <a:t>The radionuclide inventories were similar to those used in the MACCS LNT </a:t>
              </a:r>
            </a:p>
          </p:txBody>
        </p:sp>
        <p:sp>
          <p:nvSpPr>
            <p:cNvPr id="18" name="Rectangle 17">
              <a:extLst>
                <a:ext uri="{FF2B5EF4-FFF2-40B4-BE49-F238E27FC236}">
                  <a16:creationId xmlns:a16="http://schemas.microsoft.com/office/drawing/2014/main" id="{A330C0B2-3F9C-E10E-C443-17534FEC7E97}"/>
                </a:ext>
              </a:extLst>
            </p:cNvPr>
            <p:cNvSpPr>
              <a:spLocks noChangeArrowheads="1"/>
            </p:cNvSpPr>
            <p:nvPr/>
          </p:nvSpPr>
          <p:spPr bwMode="auto">
            <a:xfrm>
              <a:off x="263" y="212"/>
              <a:ext cx="96"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0" i="0" u="none" strike="noStrike" kern="0" cap="none" spc="0" normalizeH="0" baseline="0" noProof="0" dirty="0">
                  <a:ln>
                    <a:noFill/>
                  </a:ln>
                  <a:solidFill>
                    <a:srgbClr val="000000"/>
                  </a:solidFill>
                  <a:effectLst/>
                  <a:uLnTx/>
                  <a:uFillTx/>
                  <a:latin typeface="Arial"/>
                  <a:ea typeface="+mn-ea"/>
                  <a:cs typeface="Arial"/>
                </a:rPr>
                <a:t>samples</a:t>
              </a:r>
              <a:r>
                <a:rPr kumimoji="0" lang="en-ZA" sz="1100" b="0" i="0" u="none" strike="noStrike" kern="0" cap="none" spc="0" normalizeH="0" baseline="0" noProof="0" dirty="0">
                  <a:ln>
                    <a:noFill/>
                  </a:ln>
                  <a:solidFill>
                    <a:srgbClr val="000000"/>
                  </a:solidFill>
                  <a:effectLst/>
                  <a:uLnTx/>
                  <a:uFillTx/>
                  <a:latin typeface="Arial"/>
                  <a:ea typeface="+mn-ea"/>
                  <a:cs typeface="Arial"/>
                </a:rPr>
                <a:t>.</a:t>
              </a:r>
            </a:p>
          </p:txBody>
        </p:sp>
        <p:sp>
          <p:nvSpPr>
            <p:cNvPr id="19" name="Rectangle 18">
              <a:extLst>
                <a:ext uri="{FF2B5EF4-FFF2-40B4-BE49-F238E27FC236}">
                  <a16:creationId xmlns:a16="http://schemas.microsoft.com/office/drawing/2014/main" id="{3034ED8A-97B7-B8F8-5CD3-A9699F0B9054}"/>
                </a:ext>
              </a:extLst>
            </p:cNvPr>
            <p:cNvSpPr>
              <a:spLocks noChangeArrowheads="1"/>
            </p:cNvSpPr>
            <p:nvPr/>
          </p:nvSpPr>
          <p:spPr bwMode="auto">
            <a:xfrm>
              <a:off x="5" y="257"/>
              <a:ext cx="264"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1" i="0" u="none" strike="noStrike" kern="0" cap="none" spc="0" normalizeH="0" baseline="0" noProof="0" dirty="0">
                  <a:ln>
                    <a:noFill/>
                  </a:ln>
                  <a:solidFill>
                    <a:srgbClr val="000000"/>
                  </a:solidFill>
                  <a:effectLst/>
                  <a:uLnTx/>
                  <a:uFillTx/>
                  <a:latin typeface="Arial"/>
                  <a:ea typeface="+mn-ea"/>
                  <a:cs typeface="Arial"/>
                </a:rPr>
                <a:t>Deposition Parameters</a:t>
              </a:r>
            </a:p>
          </p:txBody>
        </p:sp>
        <p:sp>
          <p:nvSpPr>
            <p:cNvPr id="20" name="Rectangle 19">
              <a:extLst>
                <a:ext uri="{FF2B5EF4-FFF2-40B4-BE49-F238E27FC236}">
                  <a16:creationId xmlns:a16="http://schemas.microsoft.com/office/drawing/2014/main" id="{62CC1C76-2F2B-366A-6F96-DB85001281C4}"/>
                </a:ext>
              </a:extLst>
            </p:cNvPr>
            <p:cNvSpPr>
              <a:spLocks noChangeArrowheads="1"/>
            </p:cNvSpPr>
            <p:nvPr/>
          </p:nvSpPr>
          <p:spPr bwMode="auto">
            <a:xfrm>
              <a:off x="263" y="258"/>
              <a:ext cx="727"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0" i="0" u="none" strike="noStrike" kern="0" cap="none" spc="0" normalizeH="0" baseline="0" noProof="0" dirty="0">
                  <a:ln>
                    <a:noFill/>
                  </a:ln>
                  <a:solidFill>
                    <a:srgbClr val="000000"/>
                  </a:solidFill>
                  <a:effectLst/>
                  <a:uLnTx/>
                  <a:uFillTx/>
                  <a:latin typeface="Arial"/>
                  <a:ea typeface="+mn-ea"/>
                  <a:cs typeface="Arial"/>
                </a:rPr>
                <a:t>Both the wet and dry deposition parameters used in the simulations </a:t>
              </a:r>
            </a:p>
          </p:txBody>
        </p:sp>
        <p:sp>
          <p:nvSpPr>
            <p:cNvPr id="21" name="Rectangle 20">
              <a:extLst>
                <a:ext uri="{FF2B5EF4-FFF2-40B4-BE49-F238E27FC236}">
                  <a16:creationId xmlns:a16="http://schemas.microsoft.com/office/drawing/2014/main" id="{160A8048-2062-B832-ECE2-049E83412B0D}"/>
                </a:ext>
              </a:extLst>
            </p:cNvPr>
            <p:cNvSpPr>
              <a:spLocks noChangeArrowheads="1"/>
            </p:cNvSpPr>
            <p:nvPr/>
          </p:nvSpPr>
          <p:spPr bwMode="auto">
            <a:xfrm>
              <a:off x="267" y="287"/>
              <a:ext cx="474"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0" i="0" u="none" strike="noStrike" kern="0" cap="none" spc="0" normalizeH="0" baseline="0" noProof="0" dirty="0">
                  <a:ln>
                    <a:noFill/>
                  </a:ln>
                  <a:solidFill>
                    <a:srgbClr val="000000"/>
                  </a:solidFill>
                  <a:effectLst/>
                  <a:uLnTx/>
                  <a:uFillTx/>
                  <a:latin typeface="Arial"/>
                  <a:ea typeface="+mn-ea"/>
                  <a:cs typeface="Arial"/>
                </a:rPr>
                <a:t>were those provided in the MACCS sample</a:t>
              </a:r>
              <a:r>
                <a:rPr kumimoji="0" lang="en-ZA" sz="1100" b="0" i="0" u="none" strike="noStrike" kern="0" cap="none" spc="0" normalizeH="0" baseline="0" noProof="0" dirty="0">
                  <a:ln>
                    <a:noFill/>
                  </a:ln>
                  <a:solidFill>
                    <a:srgbClr val="000000"/>
                  </a:solidFill>
                  <a:effectLst/>
                  <a:uLnTx/>
                  <a:uFillTx/>
                  <a:latin typeface="Arial"/>
                  <a:ea typeface="+mn-ea"/>
                  <a:cs typeface="Arial"/>
                </a:rPr>
                <a:t>. </a:t>
              </a:r>
            </a:p>
          </p:txBody>
        </p:sp>
        <p:sp>
          <p:nvSpPr>
            <p:cNvPr id="22" name="Rectangle 21">
              <a:extLst>
                <a:ext uri="{FF2B5EF4-FFF2-40B4-BE49-F238E27FC236}">
                  <a16:creationId xmlns:a16="http://schemas.microsoft.com/office/drawing/2014/main" id="{B8151DD3-0477-EA0C-3FAD-AABDE81E84C9}"/>
                </a:ext>
              </a:extLst>
            </p:cNvPr>
            <p:cNvSpPr>
              <a:spLocks noChangeArrowheads="1"/>
            </p:cNvSpPr>
            <p:nvPr/>
          </p:nvSpPr>
          <p:spPr bwMode="auto">
            <a:xfrm>
              <a:off x="5" y="322"/>
              <a:ext cx="263"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1" i="0" u="none" strike="noStrike" kern="0" cap="none" spc="0" normalizeH="0" baseline="0" noProof="0" dirty="0">
                  <a:ln>
                    <a:noFill/>
                  </a:ln>
                  <a:solidFill>
                    <a:srgbClr val="000000"/>
                  </a:solidFill>
                  <a:effectLst/>
                  <a:uLnTx/>
                  <a:uFillTx/>
                  <a:latin typeface="Arial"/>
                  <a:ea typeface="+mn-ea"/>
                  <a:cs typeface="Arial"/>
                </a:rPr>
                <a:t>Dispersion Parameters</a:t>
              </a:r>
            </a:p>
          </p:txBody>
        </p:sp>
        <p:sp>
          <p:nvSpPr>
            <p:cNvPr id="23" name="Rectangle 22">
              <a:extLst>
                <a:ext uri="{FF2B5EF4-FFF2-40B4-BE49-F238E27FC236}">
                  <a16:creationId xmlns:a16="http://schemas.microsoft.com/office/drawing/2014/main" id="{F58B21EC-A45D-95AC-2BA9-9C6DA56CCDD4}"/>
                </a:ext>
              </a:extLst>
            </p:cNvPr>
            <p:cNvSpPr>
              <a:spLocks noChangeArrowheads="1"/>
            </p:cNvSpPr>
            <p:nvPr/>
          </p:nvSpPr>
          <p:spPr bwMode="auto">
            <a:xfrm>
              <a:off x="263" y="322"/>
              <a:ext cx="800"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0" i="0" u="none" strike="noStrike" kern="0" cap="none" spc="0" normalizeH="0" baseline="0" noProof="0" dirty="0">
                  <a:ln>
                    <a:noFill/>
                  </a:ln>
                  <a:solidFill>
                    <a:srgbClr val="000000"/>
                  </a:solidFill>
                  <a:effectLst/>
                  <a:uLnTx/>
                  <a:uFillTx/>
                  <a:latin typeface="Arial"/>
                  <a:ea typeface="+mn-ea"/>
                  <a:cs typeface="Arial"/>
                </a:rPr>
                <a:t>For this simulations, the MACCS power law option was used to define  the </a:t>
              </a:r>
            </a:p>
          </p:txBody>
        </p:sp>
        <p:sp>
          <p:nvSpPr>
            <p:cNvPr id="24" name="Rectangle 23">
              <a:extLst>
                <a:ext uri="{FF2B5EF4-FFF2-40B4-BE49-F238E27FC236}">
                  <a16:creationId xmlns:a16="http://schemas.microsoft.com/office/drawing/2014/main" id="{52C055FE-DE43-53F0-C052-230770C34906}"/>
                </a:ext>
              </a:extLst>
            </p:cNvPr>
            <p:cNvSpPr>
              <a:spLocks noChangeArrowheads="1"/>
            </p:cNvSpPr>
            <p:nvPr/>
          </p:nvSpPr>
          <p:spPr bwMode="auto">
            <a:xfrm>
              <a:off x="263" y="351"/>
              <a:ext cx="639"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0" i="0" u="none" strike="noStrike" kern="0" cap="none" spc="0" normalizeH="0" baseline="0" noProof="0" dirty="0">
                  <a:ln>
                    <a:noFill/>
                  </a:ln>
                  <a:solidFill>
                    <a:srgbClr val="000000"/>
                  </a:solidFill>
                  <a:effectLst/>
                  <a:uLnTx/>
                  <a:uFillTx/>
                  <a:latin typeface="Arial"/>
                  <a:ea typeface="+mn-ea"/>
                  <a:cs typeface="Arial"/>
                </a:rPr>
                <a:t>Gaussian dispersion coefficients as functions of the position</a:t>
              </a:r>
            </a:p>
          </p:txBody>
        </p:sp>
        <p:sp>
          <p:nvSpPr>
            <p:cNvPr id="25" name="Rectangle 24">
              <a:extLst>
                <a:ext uri="{FF2B5EF4-FFF2-40B4-BE49-F238E27FC236}">
                  <a16:creationId xmlns:a16="http://schemas.microsoft.com/office/drawing/2014/main" id="{89EB3161-D1EE-06DA-C1A1-4C6C507406F9}"/>
                </a:ext>
              </a:extLst>
            </p:cNvPr>
            <p:cNvSpPr>
              <a:spLocks noChangeArrowheads="1"/>
            </p:cNvSpPr>
            <p:nvPr/>
          </p:nvSpPr>
          <p:spPr bwMode="auto">
            <a:xfrm>
              <a:off x="5" y="418"/>
              <a:ext cx="177"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1" i="0" u="none" strike="noStrike" kern="0" cap="none" spc="0" normalizeH="0" baseline="0" noProof="0" dirty="0">
                  <a:ln>
                    <a:noFill/>
                  </a:ln>
                  <a:solidFill>
                    <a:srgbClr val="000000"/>
                  </a:solidFill>
                  <a:effectLst/>
                  <a:uLnTx/>
                  <a:uFillTx/>
                  <a:latin typeface="Arial"/>
                  <a:ea typeface="+mn-ea"/>
                  <a:cs typeface="Arial"/>
                </a:rPr>
                <a:t>Plume Release </a:t>
              </a:r>
            </a:p>
          </p:txBody>
        </p:sp>
        <p:sp>
          <p:nvSpPr>
            <p:cNvPr id="26" name="Rectangle 25">
              <a:extLst>
                <a:ext uri="{FF2B5EF4-FFF2-40B4-BE49-F238E27FC236}">
                  <a16:creationId xmlns:a16="http://schemas.microsoft.com/office/drawing/2014/main" id="{BB03AE33-FA65-CBEB-9B32-CBD427A67A16}"/>
                </a:ext>
              </a:extLst>
            </p:cNvPr>
            <p:cNvSpPr>
              <a:spLocks noChangeArrowheads="1"/>
            </p:cNvSpPr>
            <p:nvPr/>
          </p:nvSpPr>
          <p:spPr bwMode="auto">
            <a:xfrm>
              <a:off x="5" y="444"/>
              <a:ext cx="134"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1" i="0" u="none" strike="noStrike" kern="0" cap="none" spc="0" normalizeH="0" baseline="0" noProof="0" dirty="0">
                  <a:ln>
                    <a:noFill/>
                  </a:ln>
                  <a:solidFill>
                    <a:srgbClr val="000000"/>
                  </a:solidFill>
                  <a:effectLst/>
                  <a:uLnTx/>
                  <a:uFillTx/>
                  <a:latin typeface="Arial"/>
                  <a:ea typeface="+mn-ea"/>
                  <a:cs typeface="Arial"/>
                </a:rPr>
                <a:t>Information</a:t>
              </a:r>
            </a:p>
          </p:txBody>
        </p:sp>
        <p:sp>
          <p:nvSpPr>
            <p:cNvPr id="27" name="Rectangle 26">
              <a:extLst>
                <a:ext uri="{FF2B5EF4-FFF2-40B4-BE49-F238E27FC236}">
                  <a16:creationId xmlns:a16="http://schemas.microsoft.com/office/drawing/2014/main" id="{7CEEFF79-1F2B-05BA-BFA3-32D2CAAEF9E9}"/>
                </a:ext>
              </a:extLst>
            </p:cNvPr>
            <p:cNvSpPr>
              <a:spLocks noChangeArrowheads="1"/>
            </p:cNvSpPr>
            <p:nvPr/>
          </p:nvSpPr>
          <p:spPr bwMode="auto">
            <a:xfrm>
              <a:off x="263" y="418"/>
              <a:ext cx="762"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0" i="0" u="none" strike="noStrike" kern="0" cap="none" spc="0" normalizeH="0" baseline="0" noProof="0" dirty="0">
                  <a:ln>
                    <a:noFill/>
                  </a:ln>
                  <a:solidFill>
                    <a:srgbClr val="000000"/>
                  </a:solidFill>
                  <a:effectLst/>
                  <a:uLnTx/>
                  <a:uFillTx/>
                  <a:latin typeface="Arial"/>
                  <a:ea typeface="+mn-ea"/>
                  <a:cs typeface="Arial"/>
                </a:rPr>
                <a:t>The plume delay time, plume hight, as well as the plume duration were </a:t>
              </a:r>
            </a:p>
          </p:txBody>
        </p:sp>
        <p:sp>
          <p:nvSpPr>
            <p:cNvPr id="28" name="Rectangle 27">
              <a:extLst>
                <a:ext uri="{FF2B5EF4-FFF2-40B4-BE49-F238E27FC236}">
                  <a16:creationId xmlns:a16="http://schemas.microsoft.com/office/drawing/2014/main" id="{D8C99A23-CA57-DF5A-A824-7F16F8F2C90E}"/>
                </a:ext>
              </a:extLst>
            </p:cNvPr>
            <p:cNvSpPr>
              <a:spLocks noChangeArrowheads="1"/>
            </p:cNvSpPr>
            <p:nvPr/>
          </p:nvSpPr>
          <p:spPr bwMode="auto">
            <a:xfrm>
              <a:off x="263" y="446"/>
              <a:ext cx="714"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0" i="0" u="none" strike="noStrike" kern="0" cap="none" spc="0" normalizeH="0" baseline="0" noProof="0" dirty="0">
                  <a:ln>
                    <a:noFill/>
                  </a:ln>
                  <a:solidFill>
                    <a:srgbClr val="000000"/>
                  </a:solidFill>
                  <a:effectLst/>
                  <a:uLnTx/>
                  <a:uFillTx/>
                  <a:latin typeface="Arial"/>
                  <a:ea typeface="+mn-ea"/>
                  <a:cs typeface="Arial"/>
                </a:rPr>
                <a:t>extracted from the collected documentation on Level 3 PRA report </a:t>
              </a:r>
            </a:p>
          </p:txBody>
        </p:sp>
        <p:sp>
          <p:nvSpPr>
            <p:cNvPr id="29" name="Rectangle 28">
              <a:extLst>
                <a:ext uri="{FF2B5EF4-FFF2-40B4-BE49-F238E27FC236}">
                  <a16:creationId xmlns:a16="http://schemas.microsoft.com/office/drawing/2014/main" id="{F43E73FA-EE90-AFF5-5E5E-A58B382BDB38}"/>
                </a:ext>
              </a:extLst>
            </p:cNvPr>
            <p:cNvSpPr>
              <a:spLocks noChangeArrowheads="1"/>
            </p:cNvSpPr>
            <p:nvPr/>
          </p:nvSpPr>
          <p:spPr bwMode="auto">
            <a:xfrm>
              <a:off x="5" y="505"/>
              <a:ext cx="154"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1" i="0" u="none" strike="noStrike" kern="0" cap="none" spc="0" normalizeH="0" baseline="0" noProof="0" dirty="0">
                  <a:ln>
                    <a:noFill/>
                  </a:ln>
                  <a:solidFill>
                    <a:srgbClr val="000000"/>
                  </a:solidFill>
                  <a:effectLst/>
                  <a:uLnTx/>
                  <a:uFillTx/>
                  <a:latin typeface="Arial"/>
                  <a:ea typeface="+mn-ea"/>
                  <a:cs typeface="Arial"/>
                </a:rPr>
                <a:t>Weather Data</a:t>
              </a:r>
            </a:p>
          </p:txBody>
        </p:sp>
        <p:sp>
          <p:nvSpPr>
            <p:cNvPr id="30" name="Rectangle 29">
              <a:extLst>
                <a:ext uri="{FF2B5EF4-FFF2-40B4-BE49-F238E27FC236}">
                  <a16:creationId xmlns:a16="http://schemas.microsoft.com/office/drawing/2014/main" id="{A7C15697-BCE3-EE49-09FF-3EDCA2D0D16B}"/>
                </a:ext>
              </a:extLst>
            </p:cNvPr>
            <p:cNvSpPr>
              <a:spLocks noChangeArrowheads="1"/>
            </p:cNvSpPr>
            <p:nvPr/>
          </p:nvSpPr>
          <p:spPr bwMode="auto">
            <a:xfrm>
              <a:off x="263" y="507"/>
              <a:ext cx="794"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0" i="0" u="none" strike="noStrike" kern="0" cap="none" spc="0" normalizeH="0" baseline="0" noProof="0" dirty="0">
                  <a:ln>
                    <a:noFill/>
                  </a:ln>
                  <a:solidFill>
                    <a:srgbClr val="000000"/>
                  </a:solidFill>
                  <a:effectLst/>
                  <a:uLnTx/>
                  <a:uFillTx/>
                  <a:latin typeface="Arial"/>
                  <a:ea typeface="+mn-ea"/>
                  <a:cs typeface="Arial"/>
                </a:rPr>
                <a:t>The weather file that was used by KNPS was structured different from the </a:t>
              </a:r>
            </a:p>
          </p:txBody>
        </p:sp>
        <p:sp>
          <p:nvSpPr>
            <p:cNvPr id="31" name="Rectangle 30">
              <a:extLst>
                <a:ext uri="{FF2B5EF4-FFF2-40B4-BE49-F238E27FC236}">
                  <a16:creationId xmlns:a16="http://schemas.microsoft.com/office/drawing/2014/main" id="{823EEC60-45DC-C36F-42B5-A175EAA4DA6F}"/>
                </a:ext>
              </a:extLst>
            </p:cNvPr>
            <p:cNvSpPr>
              <a:spLocks noChangeArrowheads="1"/>
            </p:cNvSpPr>
            <p:nvPr/>
          </p:nvSpPr>
          <p:spPr bwMode="auto">
            <a:xfrm>
              <a:off x="263" y="534"/>
              <a:ext cx="755"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0" i="0" u="none" strike="noStrike" kern="0" cap="none" spc="0" normalizeH="0" baseline="0" noProof="0" dirty="0">
                  <a:ln>
                    <a:noFill/>
                  </a:ln>
                  <a:solidFill>
                    <a:srgbClr val="000000"/>
                  </a:solidFill>
                  <a:effectLst/>
                  <a:uLnTx/>
                  <a:uFillTx/>
                  <a:latin typeface="Arial"/>
                  <a:ea typeface="+mn-ea"/>
                  <a:cs typeface="Arial"/>
                </a:rPr>
                <a:t>format required by MACCS specification. To create a weather file that is </a:t>
              </a:r>
            </a:p>
          </p:txBody>
        </p:sp>
        <p:sp>
          <p:nvSpPr>
            <p:cNvPr id="32" name="Rectangle 31">
              <a:extLst>
                <a:ext uri="{FF2B5EF4-FFF2-40B4-BE49-F238E27FC236}">
                  <a16:creationId xmlns:a16="http://schemas.microsoft.com/office/drawing/2014/main" id="{5F6999D5-1A8E-CD2F-C0D7-47BCDE5F042A}"/>
                </a:ext>
              </a:extLst>
            </p:cNvPr>
            <p:cNvSpPr>
              <a:spLocks noChangeArrowheads="1"/>
            </p:cNvSpPr>
            <p:nvPr/>
          </p:nvSpPr>
          <p:spPr bwMode="auto">
            <a:xfrm>
              <a:off x="263" y="562"/>
              <a:ext cx="830"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0" i="0" u="none" strike="noStrike" kern="0" cap="none" spc="0" normalizeH="0" baseline="0" noProof="0" dirty="0">
                  <a:ln>
                    <a:noFill/>
                  </a:ln>
                  <a:solidFill>
                    <a:srgbClr val="000000"/>
                  </a:solidFill>
                  <a:effectLst/>
                  <a:uLnTx/>
                  <a:uFillTx/>
                  <a:latin typeface="Arial"/>
                  <a:ea typeface="+mn-ea"/>
                  <a:cs typeface="Arial"/>
                </a:rPr>
                <a:t>readable by MACCS, one had to restructure the notepad weather file using </a:t>
              </a:r>
              <a:r>
                <a:rPr kumimoji="0" lang="en-ZA" sz="1100" b="0" i="0" u="none" strike="noStrike" kern="0" cap="none" spc="0" normalizeH="0" baseline="0" noProof="0" dirty="0">
                  <a:ln>
                    <a:noFill/>
                  </a:ln>
                  <a:solidFill>
                    <a:srgbClr val="000000"/>
                  </a:solidFill>
                  <a:effectLst/>
                  <a:uLnTx/>
                  <a:uFillTx/>
                  <a:latin typeface="Arial"/>
                  <a:ea typeface="+mn-ea"/>
                  <a:cs typeface="Arial"/>
                </a:rPr>
                <a:t>MS </a:t>
              </a:r>
            </a:p>
          </p:txBody>
        </p:sp>
        <p:sp>
          <p:nvSpPr>
            <p:cNvPr id="33" name="Rectangle 32">
              <a:extLst>
                <a:ext uri="{FF2B5EF4-FFF2-40B4-BE49-F238E27FC236}">
                  <a16:creationId xmlns:a16="http://schemas.microsoft.com/office/drawing/2014/main" id="{FB70CA23-04B1-B516-3060-20AC1A85CF9A}"/>
                </a:ext>
              </a:extLst>
            </p:cNvPr>
            <p:cNvSpPr>
              <a:spLocks noChangeArrowheads="1"/>
            </p:cNvSpPr>
            <p:nvPr/>
          </p:nvSpPr>
          <p:spPr bwMode="auto">
            <a:xfrm>
              <a:off x="263" y="589"/>
              <a:ext cx="408"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t">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ZA" sz="1200" b="0" i="0" u="none" strike="noStrike" kern="0" cap="none" spc="0" normalizeH="0" baseline="0" noProof="0" dirty="0">
                  <a:ln>
                    <a:noFill/>
                  </a:ln>
                  <a:solidFill>
                    <a:srgbClr val="000000"/>
                  </a:solidFill>
                  <a:effectLst/>
                  <a:uLnTx/>
                  <a:uFillTx/>
                  <a:latin typeface="Arial"/>
                  <a:ea typeface="+mn-ea"/>
                  <a:cs typeface="Arial"/>
                </a:rPr>
                <a:t>Excel then it was accepted by MACCS</a:t>
              </a:r>
              <a:r>
                <a:rPr kumimoji="0" lang="en-ZA" sz="1100" b="0" i="0" u="none" strike="noStrike" kern="0" cap="none" spc="0" normalizeH="0" baseline="0" noProof="0" dirty="0">
                  <a:ln>
                    <a:noFill/>
                  </a:ln>
                  <a:solidFill>
                    <a:srgbClr val="000000"/>
                  </a:solidFill>
                  <a:effectLst/>
                  <a:uLnTx/>
                  <a:uFillTx/>
                  <a:latin typeface="Arial"/>
                  <a:ea typeface="+mn-ea"/>
                  <a:cs typeface="Arial"/>
                </a:rPr>
                <a:t>.</a:t>
              </a:r>
            </a:p>
          </p:txBody>
        </p:sp>
        <p:sp>
          <p:nvSpPr>
            <p:cNvPr id="34" name="Rectangle 33">
              <a:extLst>
                <a:ext uri="{FF2B5EF4-FFF2-40B4-BE49-F238E27FC236}">
                  <a16:creationId xmlns:a16="http://schemas.microsoft.com/office/drawing/2014/main" id="{79799FBB-0695-4349-76E4-E71A10026CDC}"/>
                </a:ext>
              </a:extLst>
            </p:cNvPr>
            <p:cNvSpPr>
              <a:spLocks noChangeArrowheads="1"/>
            </p:cNvSpPr>
            <p:nvPr/>
          </p:nvSpPr>
          <p:spPr bwMode="auto">
            <a:xfrm>
              <a:off x="0" y="0"/>
              <a:ext cx="1" cy="1"/>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35" name="Rectangle 34">
              <a:extLst>
                <a:ext uri="{FF2B5EF4-FFF2-40B4-BE49-F238E27FC236}">
                  <a16:creationId xmlns:a16="http://schemas.microsoft.com/office/drawing/2014/main" id="{20E9C8C1-9C92-4CB9-01FA-81921C645259}"/>
                </a:ext>
              </a:extLst>
            </p:cNvPr>
            <p:cNvSpPr>
              <a:spLocks noChangeArrowheads="1"/>
            </p:cNvSpPr>
            <p:nvPr/>
          </p:nvSpPr>
          <p:spPr bwMode="auto">
            <a:xfrm>
              <a:off x="259" y="0"/>
              <a:ext cx="1" cy="1"/>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36" name="Line 33">
              <a:extLst>
                <a:ext uri="{FF2B5EF4-FFF2-40B4-BE49-F238E27FC236}">
                  <a16:creationId xmlns:a16="http://schemas.microsoft.com/office/drawing/2014/main" id="{52EAC1FF-8F42-BEFD-BB54-11BECB0D74C2}"/>
                </a:ext>
              </a:extLst>
            </p:cNvPr>
            <p:cNvSpPr>
              <a:spLocks noChangeShapeType="1"/>
            </p:cNvSpPr>
            <p:nvPr/>
          </p:nvSpPr>
          <p:spPr bwMode="auto">
            <a:xfrm>
              <a:off x="1" y="0"/>
              <a:ext cx="103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37" name="Rectangle 36">
              <a:extLst>
                <a:ext uri="{FF2B5EF4-FFF2-40B4-BE49-F238E27FC236}">
                  <a16:creationId xmlns:a16="http://schemas.microsoft.com/office/drawing/2014/main" id="{EDDD84AF-3765-6749-89EA-9341FFF2BF2C}"/>
                </a:ext>
              </a:extLst>
            </p:cNvPr>
            <p:cNvSpPr>
              <a:spLocks noChangeArrowheads="1"/>
            </p:cNvSpPr>
            <p:nvPr/>
          </p:nvSpPr>
          <p:spPr bwMode="auto">
            <a:xfrm>
              <a:off x="1" y="0"/>
              <a:ext cx="1033" cy="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38" name="Rectangle 37">
              <a:extLst>
                <a:ext uri="{FF2B5EF4-FFF2-40B4-BE49-F238E27FC236}">
                  <a16:creationId xmlns:a16="http://schemas.microsoft.com/office/drawing/2014/main" id="{B088EE7A-CA76-20E9-715D-8A938494AB04}"/>
                </a:ext>
              </a:extLst>
            </p:cNvPr>
            <p:cNvSpPr>
              <a:spLocks noChangeArrowheads="1"/>
            </p:cNvSpPr>
            <p:nvPr/>
          </p:nvSpPr>
          <p:spPr bwMode="auto">
            <a:xfrm>
              <a:off x="1033" y="0"/>
              <a:ext cx="1" cy="1"/>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39" name="Line 36">
              <a:extLst>
                <a:ext uri="{FF2B5EF4-FFF2-40B4-BE49-F238E27FC236}">
                  <a16:creationId xmlns:a16="http://schemas.microsoft.com/office/drawing/2014/main" id="{C5F80620-1087-37CE-AC41-B520B5CC32FF}"/>
                </a:ext>
              </a:extLst>
            </p:cNvPr>
            <p:cNvSpPr>
              <a:spLocks noChangeShapeType="1"/>
            </p:cNvSpPr>
            <p:nvPr/>
          </p:nvSpPr>
          <p:spPr bwMode="auto">
            <a:xfrm>
              <a:off x="1" y="35"/>
              <a:ext cx="103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40" name="Rectangle 39">
              <a:extLst>
                <a:ext uri="{FF2B5EF4-FFF2-40B4-BE49-F238E27FC236}">
                  <a16:creationId xmlns:a16="http://schemas.microsoft.com/office/drawing/2014/main" id="{F24990F1-8B48-BC1B-1394-78D21A082381}"/>
                </a:ext>
              </a:extLst>
            </p:cNvPr>
            <p:cNvSpPr>
              <a:spLocks noChangeArrowheads="1"/>
            </p:cNvSpPr>
            <p:nvPr/>
          </p:nvSpPr>
          <p:spPr bwMode="auto">
            <a:xfrm>
              <a:off x="1" y="35"/>
              <a:ext cx="1033" cy="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41" name="Line 38">
              <a:extLst>
                <a:ext uri="{FF2B5EF4-FFF2-40B4-BE49-F238E27FC236}">
                  <a16:creationId xmlns:a16="http://schemas.microsoft.com/office/drawing/2014/main" id="{D6A5DB08-BC27-C52C-907F-70658DD80B62}"/>
                </a:ext>
              </a:extLst>
            </p:cNvPr>
            <p:cNvSpPr>
              <a:spLocks noChangeShapeType="1"/>
            </p:cNvSpPr>
            <p:nvPr/>
          </p:nvSpPr>
          <p:spPr bwMode="auto">
            <a:xfrm>
              <a:off x="1" y="131"/>
              <a:ext cx="103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42" name="Rectangle 41">
              <a:extLst>
                <a:ext uri="{FF2B5EF4-FFF2-40B4-BE49-F238E27FC236}">
                  <a16:creationId xmlns:a16="http://schemas.microsoft.com/office/drawing/2014/main" id="{5C651505-7B39-DB5C-9AA0-6D9312AB14E2}"/>
                </a:ext>
              </a:extLst>
            </p:cNvPr>
            <p:cNvSpPr>
              <a:spLocks noChangeArrowheads="1"/>
            </p:cNvSpPr>
            <p:nvPr/>
          </p:nvSpPr>
          <p:spPr bwMode="auto">
            <a:xfrm>
              <a:off x="1" y="131"/>
              <a:ext cx="1033" cy="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43" name="Line 40">
              <a:extLst>
                <a:ext uri="{FF2B5EF4-FFF2-40B4-BE49-F238E27FC236}">
                  <a16:creationId xmlns:a16="http://schemas.microsoft.com/office/drawing/2014/main" id="{7956FC68-9392-C35D-66E7-7751BC6A45D4}"/>
                </a:ext>
              </a:extLst>
            </p:cNvPr>
            <p:cNvSpPr>
              <a:spLocks noChangeShapeType="1"/>
            </p:cNvSpPr>
            <p:nvPr/>
          </p:nvSpPr>
          <p:spPr bwMode="auto">
            <a:xfrm>
              <a:off x="1" y="181"/>
              <a:ext cx="103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44" name="Rectangle 43">
              <a:extLst>
                <a:ext uri="{FF2B5EF4-FFF2-40B4-BE49-F238E27FC236}">
                  <a16:creationId xmlns:a16="http://schemas.microsoft.com/office/drawing/2014/main" id="{F6707CE7-7983-8D74-722A-8D3ED7BE8E57}"/>
                </a:ext>
              </a:extLst>
            </p:cNvPr>
            <p:cNvSpPr>
              <a:spLocks noChangeArrowheads="1"/>
            </p:cNvSpPr>
            <p:nvPr/>
          </p:nvSpPr>
          <p:spPr bwMode="auto">
            <a:xfrm>
              <a:off x="1" y="181"/>
              <a:ext cx="1033" cy="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45" name="Line 42">
              <a:extLst>
                <a:ext uri="{FF2B5EF4-FFF2-40B4-BE49-F238E27FC236}">
                  <a16:creationId xmlns:a16="http://schemas.microsoft.com/office/drawing/2014/main" id="{401215E8-701B-5E8E-2445-A106FFC956CB}"/>
                </a:ext>
              </a:extLst>
            </p:cNvPr>
            <p:cNvSpPr>
              <a:spLocks noChangeShapeType="1"/>
            </p:cNvSpPr>
            <p:nvPr/>
          </p:nvSpPr>
          <p:spPr bwMode="auto">
            <a:xfrm>
              <a:off x="1" y="254"/>
              <a:ext cx="103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46" name="Rectangle 45">
              <a:extLst>
                <a:ext uri="{FF2B5EF4-FFF2-40B4-BE49-F238E27FC236}">
                  <a16:creationId xmlns:a16="http://schemas.microsoft.com/office/drawing/2014/main" id="{72E9B213-7F00-29F7-BBBB-9CBC66D78C9B}"/>
                </a:ext>
              </a:extLst>
            </p:cNvPr>
            <p:cNvSpPr>
              <a:spLocks noChangeArrowheads="1"/>
            </p:cNvSpPr>
            <p:nvPr/>
          </p:nvSpPr>
          <p:spPr bwMode="auto">
            <a:xfrm>
              <a:off x="1" y="254"/>
              <a:ext cx="1033" cy="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47" name="Line 44">
              <a:extLst>
                <a:ext uri="{FF2B5EF4-FFF2-40B4-BE49-F238E27FC236}">
                  <a16:creationId xmlns:a16="http://schemas.microsoft.com/office/drawing/2014/main" id="{6FFD3B70-3148-A513-505D-08EADCB6B5C9}"/>
                </a:ext>
              </a:extLst>
            </p:cNvPr>
            <p:cNvSpPr>
              <a:spLocks noChangeShapeType="1"/>
            </p:cNvSpPr>
            <p:nvPr/>
          </p:nvSpPr>
          <p:spPr bwMode="auto">
            <a:xfrm>
              <a:off x="1" y="319"/>
              <a:ext cx="103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48" name="Rectangle 47">
              <a:extLst>
                <a:ext uri="{FF2B5EF4-FFF2-40B4-BE49-F238E27FC236}">
                  <a16:creationId xmlns:a16="http://schemas.microsoft.com/office/drawing/2014/main" id="{573D6330-5749-7DB6-A6A1-A9C256C71C56}"/>
                </a:ext>
              </a:extLst>
            </p:cNvPr>
            <p:cNvSpPr>
              <a:spLocks noChangeArrowheads="1"/>
            </p:cNvSpPr>
            <p:nvPr/>
          </p:nvSpPr>
          <p:spPr bwMode="auto">
            <a:xfrm>
              <a:off x="1" y="319"/>
              <a:ext cx="1033" cy="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49" name="Line 46">
              <a:extLst>
                <a:ext uri="{FF2B5EF4-FFF2-40B4-BE49-F238E27FC236}">
                  <a16:creationId xmlns:a16="http://schemas.microsoft.com/office/drawing/2014/main" id="{937043FD-9FFE-FC39-3EA8-20A47DAC0693}"/>
                </a:ext>
              </a:extLst>
            </p:cNvPr>
            <p:cNvSpPr>
              <a:spLocks noChangeShapeType="1"/>
            </p:cNvSpPr>
            <p:nvPr/>
          </p:nvSpPr>
          <p:spPr bwMode="auto">
            <a:xfrm>
              <a:off x="1" y="415"/>
              <a:ext cx="103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50" name="Rectangle 49">
              <a:extLst>
                <a:ext uri="{FF2B5EF4-FFF2-40B4-BE49-F238E27FC236}">
                  <a16:creationId xmlns:a16="http://schemas.microsoft.com/office/drawing/2014/main" id="{D3703AD9-9055-B580-2C3F-25B104A97707}"/>
                </a:ext>
              </a:extLst>
            </p:cNvPr>
            <p:cNvSpPr>
              <a:spLocks noChangeArrowheads="1"/>
            </p:cNvSpPr>
            <p:nvPr/>
          </p:nvSpPr>
          <p:spPr bwMode="auto">
            <a:xfrm>
              <a:off x="1" y="415"/>
              <a:ext cx="1033" cy="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51" name="Line 48">
              <a:extLst>
                <a:ext uri="{FF2B5EF4-FFF2-40B4-BE49-F238E27FC236}">
                  <a16:creationId xmlns:a16="http://schemas.microsoft.com/office/drawing/2014/main" id="{8C19E805-02CC-338E-A3A7-DC0EDEF1EF36}"/>
                </a:ext>
              </a:extLst>
            </p:cNvPr>
            <p:cNvSpPr>
              <a:spLocks noChangeShapeType="1"/>
            </p:cNvSpPr>
            <p:nvPr/>
          </p:nvSpPr>
          <p:spPr bwMode="auto">
            <a:xfrm>
              <a:off x="1" y="503"/>
              <a:ext cx="103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52" name="Rectangle 51">
              <a:extLst>
                <a:ext uri="{FF2B5EF4-FFF2-40B4-BE49-F238E27FC236}">
                  <a16:creationId xmlns:a16="http://schemas.microsoft.com/office/drawing/2014/main" id="{B695501B-BEAA-125A-6078-0271A4B2E3A7}"/>
                </a:ext>
              </a:extLst>
            </p:cNvPr>
            <p:cNvSpPr>
              <a:spLocks noChangeArrowheads="1"/>
            </p:cNvSpPr>
            <p:nvPr/>
          </p:nvSpPr>
          <p:spPr bwMode="auto">
            <a:xfrm>
              <a:off x="1" y="503"/>
              <a:ext cx="1033" cy="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53" name="Line 50">
              <a:extLst>
                <a:ext uri="{FF2B5EF4-FFF2-40B4-BE49-F238E27FC236}">
                  <a16:creationId xmlns:a16="http://schemas.microsoft.com/office/drawing/2014/main" id="{F92D8931-98CF-6C9C-ED7E-8841A678B92B}"/>
                </a:ext>
              </a:extLst>
            </p:cNvPr>
            <p:cNvSpPr>
              <a:spLocks noChangeShapeType="1"/>
            </p:cNvSpPr>
            <p:nvPr/>
          </p:nvSpPr>
          <p:spPr bwMode="auto">
            <a:xfrm>
              <a:off x="0" y="0"/>
              <a:ext cx="0" cy="65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54" name="Rectangle 53">
              <a:extLst>
                <a:ext uri="{FF2B5EF4-FFF2-40B4-BE49-F238E27FC236}">
                  <a16:creationId xmlns:a16="http://schemas.microsoft.com/office/drawing/2014/main" id="{A20BC867-6970-BE31-72B5-1571C8E72335}"/>
                </a:ext>
              </a:extLst>
            </p:cNvPr>
            <p:cNvSpPr>
              <a:spLocks noChangeArrowheads="1"/>
            </p:cNvSpPr>
            <p:nvPr/>
          </p:nvSpPr>
          <p:spPr bwMode="auto">
            <a:xfrm>
              <a:off x="0" y="0"/>
              <a:ext cx="1" cy="65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55" name="Line 52">
              <a:extLst>
                <a:ext uri="{FF2B5EF4-FFF2-40B4-BE49-F238E27FC236}">
                  <a16:creationId xmlns:a16="http://schemas.microsoft.com/office/drawing/2014/main" id="{0352F2ED-62C2-F687-E761-2521DF962977}"/>
                </a:ext>
              </a:extLst>
            </p:cNvPr>
            <p:cNvSpPr>
              <a:spLocks noChangeShapeType="1"/>
            </p:cNvSpPr>
            <p:nvPr/>
          </p:nvSpPr>
          <p:spPr bwMode="auto">
            <a:xfrm>
              <a:off x="259" y="1"/>
              <a:ext cx="0" cy="65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56" name="Rectangle 55">
              <a:extLst>
                <a:ext uri="{FF2B5EF4-FFF2-40B4-BE49-F238E27FC236}">
                  <a16:creationId xmlns:a16="http://schemas.microsoft.com/office/drawing/2014/main" id="{0AA7AA99-76F3-A906-0CB9-178D81F08FC0}"/>
                </a:ext>
              </a:extLst>
            </p:cNvPr>
            <p:cNvSpPr>
              <a:spLocks noChangeArrowheads="1"/>
            </p:cNvSpPr>
            <p:nvPr/>
          </p:nvSpPr>
          <p:spPr bwMode="auto">
            <a:xfrm>
              <a:off x="259" y="1"/>
              <a:ext cx="1" cy="65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57" name="Line 54">
              <a:extLst>
                <a:ext uri="{FF2B5EF4-FFF2-40B4-BE49-F238E27FC236}">
                  <a16:creationId xmlns:a16="http://schemas.microsoft.com/office/drawing/2014/main" id="{1132CD7C-2679-EF11-A196-989CE6620815}"/>
                </a:ext>
              </a:extLst>
            </p:cNvPr>
            <p:cNvSpPr>
              <a:spLocks noChangeShapeType="1"/>
            </p:cNvSpPr>
            <p:nvPr/>
          </p:nvSpPr>
          <p:spPr bwMode="auto">
            <a:xfrm>
              <a:off x="1" y="655"/>
              <a:ext cx="103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58" name="Rectangle 57">
              <a:extLst>
                <a:ext uri="{FF2B5EF4-FFF2-40B4-BE49-F238E27FC236}">
                  <a16:creationId xmlns:a16="http://schemas.microsoft.com/office/drawing/2014/main" id="{162D074D-AC76-55C4-93A1-F33497DA886A}"/>
                </a:ext>
              </a:extLst>
            </p:cNvPr>
            <p:cNvSpPr>
              <a:spLocks noChangeArrowheads="1"/>
            </p:cNvSpPr>
            <p:nvPr/>
          </p:nvSpPr>
          <p:spPr bwMode="auto">
            <a:xfrm>
              <a:off x="1" y="655"/>
              <a:ext cx="1033" cy="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59" name="Line 56">
              <a:extLst>
                <a:ext uri="{FF2B5EF4-FFF2-40B4-BE49-F238E27FC236}">
                  <a16:creationId xmlns:a16="http://schemas.microsoft.com/office/drawing/2014/main" id="{A6D104A2-EA2A-3E8A-5492-F88F47131DD1}"/>
                </a:ext>
              </a:extLst>
            </p:cNvPr>
            <p:cNvSpPr>
              <a:spLocks noChangeShapeType="1"/>
            </p:cNvSpPr>
            <p:nvPr/>
          </p:nvSpPr>
          <p:spPr bwMode="auto">
            <a:xfrm>
              <a:off x="1033" y="1"/>
              <a:ext cx="0" cy="65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60" name="Rectangle 59">
              <a:extLst>
                <a:ext uri="{FF2B5EF4-FFF2-40B4-BE49-F238E27FC236}">
                  <a16:creationId xmlns:a16="http://schemas.microsoft.com/office/drawing/2014/main" id="{0B41F7D1-FF09-2C02-A6F1-76E4E70B0AFE}"/>
                </a:ext>
              </a:extLst>
            </p:cNvPr>
            <p:cNvSpPr>
              <a:spLocks noChangeArrowheads="1"/>
            </p:cNvSpPr>
            <p:nvPr/>
          </p:nvSpPr>
          <p:spPr bwMode="auto">
            <a:xfrm>
              <a:off x="1033" y="1"/>
              <a:ext cx="1" cy="65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61" name="Line 58">
              <a:extLst>
                <a:ext uri="{FF2B5EF4-FFF2-40B4-BE49-F238E27FC236}">
                  <a16:creationId xmlns:a16="http://schemas.microsoft.com/office/drawing/2014/main" id="{85EF2AA1-5CD6-9A5E-77DE-E3A1926E508E}"/>
                </a:ext>
              </a:extLst>
            </p:cNvPr>
            <p:cNvSpPr>
              <a:spLocks noChangeShapeType="1"/>
            </p:cNvSpPr>
            <p:nvPr/>
          </p:nvSpPr>
          <p:spPr bwMode="auto">
            <a:xfrm>
              <a:off x="0" y="656"/>
              <a:ext cx="1" cy="1"/>
            </a:xfrm>
            <a:prstGeom prst="line">
              <a:avLst/>
            </a:prstGeom>
            <a:noFill/>
            <a:ln w="0">
              <a:solidFill>
                <a:srgbClr val="E0E0E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62" name="Rectangle 61">
              <a:extLst>
                <a:ext uri="{FF2B5EF4-FFF2-40B4-BE49-F238E27FC236}">
                  <a16:creationId xmlns:a16="http://schemas.microsoft.com/office/drawing/2014/main" id="{E98F350B-000E-3CA9-902D-47FE06912FEC}"/>
                </a:ext>
              </a:extLst>
            </p:cNvPr>
            <p:cNvSpPr>
              <a:spLocks noChangeArrowheads="1"/>
            </p:cNvSpPr>
            <p:nvPr/>
          </p:nvSpPr>
          <p:spPr bwMode="auto">
            <a:xfrm>
              <a:off x="0" y="656"/>
              <a:ext cx="1" cy="1"/>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63" name="Line 60">
              <a:extLst>
                <a:ext uri="{FF2B5EF4-FFF2-40B4-BE49-F238E27FC236}">
                  <a16:creationId xmlns:a16="http://schemas.microsoft.com/office/drawing/2014/main" id="{12016C4E-5947-C172-742B-6483267938D7}"/>
                </a:ext>
              </a:extLst>
            </p:cNvPr>
            <p:cNvSpPr>
              <a:spLocks noChangeShapeType="1"/>
            </p:cNvSpPr>
            <p:nvPr/>
          </p:nvSpPr>
          <p:spPr bwMode="auto">
            <a:xfrm>
              <a:off x="259" y="656"/>
              <a:ext cx="1" cy="1"/>
            </a:xfrm>
            <a:prstGeom prst="line">
              <a:avLst/>
            </a:prstGeom>
            <a:noFill/>
            <a:ln w="0">
              <a:solidFill>
                <a:srgbClr val="E0E0E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64" name="Rectangle 63">
              <a:extLst>
                <a:ext uri="{FF2B5EF4-FFF2-40B4-BE49-F238E27FC236}">
                  <a16:creationId xmlns:a16="http://schemas.microsoft.com/office/drawing/2014/main" id="{F869D4F0-BCC6-E2CE-A24E-3005F013ABB9}"/>
                </a:ext>
              </a:extLst>
            </p:cNvPr>
            <p:cNvSpPr>
              <a:spLocks noChangeArrowheads="1"/>
            </p:cNvSpPr>
            <p:nvPr/>
          </p:nvSpPr>
          <p:spPr bwMode="auto">
            <a:xfrm>
              <a:off x="259" y="656"/>
              <a:ext cx="1" cy="1"/>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65" name="Line 62">
              <a:extLst>
                <a:ext uri="{FF2B5EF4-FFF2-40B4-BE49-F238E27FC236}">
                  <a16:creationId xmlns:a16="http://schemas.microsoft.com/office/drawing/2014/main" id="{32C0BE56-E732-6EBD-C9CD-700A96D1AFCA}"/>
                </a:ext>
              </a:extLst>
            </p:cNvPr>
            <p:cNvSpPr>
              <a:spLocks noChangeShapeType="1"/>
            </p:cNvSpPr>
            <p:nvPr/>
          </p:nvSpPr>
          <p:spPr bwMode="auto">
            <a:xfrm>
              <a:off x="1033" y="656"/>
              <a:ext cx="1" cy="1"/>
            </a:xfrm>
            <a:prstGeom prst="line">
              <a:avLst/>
            </a:prstGeom>
            <a:noFill/>
            <a:ln w="0">
              <a:solidFill>
                <a:srgbClr val="E0E0E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66" name="Rectangle 65">
              <a:extLst>
                <a:ext uri="{FF2B5EF4-FFF2-40B4-BE49-F238E27FC236}">
                  <a16:creationId xmlns:a16="http://schemas.microsoft.com/office/drawing/2014/main" id="{64CC0974-F1F7-84FC-ADAB-04061A37011A}"/>
                </a:ext>
              </a:extLst>
            </p:cNvPr>
            <p:cNvSpPr>
              <a:spLocks noChangeArrowheads="1"/>
            </p:cNvSpPr>
            <p:nvPr/>
          </p:nvSpPr>
          <p:spPr bwMode="auto">
            <a:xfrm>
              <a:off x="1033" y="656"/>
              <a:ext cx="1" cy="1"/>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67" name="Line 64">
              <a:extLst>
                <a:ext uri="{FF2B5EF4-FFF2-40B4-BE49-F238E27FC236}">
                  <a16:creationId xmlns:a16="http://schemas.microsoft.com/office/drawing/2014/main" id="{46ABC755-9431-A73A-DBD6-167D801E9DCC}"/>
                </a:ext>
              </a:extLst>
            </p:cNvPr>
            <p:cNvSpPr>
              <a:spLocks noChangeShapeType="1"/>
            </p:cNvSpPr>
            <p:nvPr/>
          </p:nvSpPr>
          <p:spPr bwMode="auto">
            <a:xfrm>
              <a:off x="1034" y="0"/>
              <a:ext cx="1" cy="1"/>
            </a:xfrm>
            <a:prstGeom prst="line">
              <a:avLst/>
            </a:prstGeom>
            <a:noFill/>
            <a:ln w="0">
              <a:solidFill>
                <a:srgbClr val="E0E0E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68" name="Rectangle 67">
              <a:extLst>
                <a:ext uri="{FF2B5EF4-FFF2-40B4-BE49-F238E27FC236}">
                  <a16:creationId xmlns:a16="http://schemas.microsoft.com/office/drawing/2014/main" id="{831930B6-CEAF-CA1A-03D9-8A57AA231BCC}"/>
                </a:ext>
              </a:extLst>
            </p:cNvPr>
            <p:cNvSpPr>
              <a:spLocks noChangeArrowheads="1"/>
            </p:cNvSpPr>
            <p:nvPr/>
          </p:nvSpPr>
          <p:spPr bwMode="auto">
            <a:xfrm>
              <a:off x="1034" y="0"/>
              <a:ext cx="1" cy="1"/>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69" name="Line 66">
              <a:extLst>
                <a:ext uri="{FF2B5EF4-FFF2-40B4-BE49-F238E27FC236}">
                  <a16:creationId xmlns:a16="http://schemas.microsoft.com/office/drawing/2014/main" id="{A1236F1C-3DDC-A8F3-DF7C-DDD8E48CD165}"/>
                </a:ext>
              </a:extLst>
            </p:cNvPr>
            <p:cNvSpPr>
              <a:spLocks noChangeShapeType="1"/>
            </p:cNvSpPr>
            <p:nvPr/>
          </p:nvSpPr>
          <p:spPr bwMode="auto">
            <a:xfrm>
              <a:off x="1034" y="35"/>
              <a:ext cx="1" cy="1"/>
            </a:xfrm>
            <a:prstGeom prst="line">
              <a:avLst/>
            </a:prstGeom>
            <a:noFill/>
            <a:ln w="0">
              <a:solidFill>
                <a:srgbClr val="E0E0E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70" name="Rectangle 69">
              <a:extLst>
                <a:ext uri="{FF2B5EF4-FFF2-40B4-BE49-F238E27FC236}">
                  <a16:creationId xmlns:a16="http://schemas.microsoft.com/office/drawing/2014/main" id="{7AF94ADF-988A-69D7-4149-44A37F36D4E6}"/>
                </a:ext>
              </a:extLst>
            </p:cNvPr>
            <p:cNvSpPr>
              <a:spLocks noChangeArrowheads="1"/>
            </p:cNvSpPr>
            <p:nvPr/>
          </p:nvSpPr>
          <p:spPr bwMode="auto">
            <a:xfrm>
              <a:off x="1034" y="35"/>
              <a:ext cx="1" cy="1"/>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71" name="Line 68">
              <a:extLst>
                <a:ext uri="{FF2B5EF4-FFF2-40B4-BE49-F238E27FC236}">
                  <a16:creationId xmlns:a16="http://schemas.microsoft.com/office/drawing/2014/main" id="{D7C2E36E-50DB-CFED-B454-615F4A8A8F54}"/>
                </a:ext>
              </a:extLst>
            </p:cNvPr>
            <p:cNvSpPr>
              <a:spLocks noChangeShapeType="1"/>
            </p:cNvSpPr>
            <p:nvPr/>
          </p:nvSpPr>
          <p:spPr bwMode="auto">
            <a:xfrm>
              <a:off x="1034" y="131"/>
              <a:ext cx="1" cy="1"/>
            </a:xfrm>
            <a:prstGeom prst="line">
              <a:avLst/>
            </a:prstGeom>
            <a:noFill/>
            <a:ln w="0">
              <a:solidFill>
                <a:srgbClr val="E0E0E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72" name="Rectangle 71">
              <a:extLst>
                <a:ext uri="{FF2B5EF4-FFF2-40B4-BE49-F238E27FC236}">
                  <a16:creationId xmlns:a16="http://schemas.microsoft.com/office/drawing/2014/main" id="{421C67FE-26D8-E086-9BB6-B0FEDB6BF499}"/>
                </a:ext>
              </a:extLst>
            </p:cNvPr>
            <p:cNvSpPr>
              <a:spLocks noChangeArrowheads="1"/>
            </p:cNvSpPr>
            <p:nvPr/>
          </p:nvSpPr>
          <p:spPr bwMode="auto">
            <a:xfrm>
              <a:off x="1034" y="131"/>
              <a:ext cx="1" cy="1"/>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73" name="Line 70">
              <a:extLst>
                <a:ext uri="{FF2B5EF4-FFF2-40B4-BE49-F238E27FC236}">
                  <a16:creationId xmlns:a16="http://schemas.microsoft.com/office/drawing/2014/main" id="{1B58481A-4B8A-0906-B678-C10A4BBD43C1}"/>
                </a:ext>
              </a:extLst>
            </p:cNvPr>
            <p:cNvSpPr>
              <a:spLocks noChangeShapeType="1"/>
            </p:cNvSpPr>
            <p:nvPr/>
          </p:nvSpPr>
          <p:spPr bwMode="auto">
            <a:xfrm>
              <a:off x="1034" y="181"/>
              <a:ext cx="1" cy="1"/>
            </a:xfrm>
            <a:prstGeom prst="line">
              <a:avLst/>
            </a:prstGeom>
            <a:noFill/>
            <a:ln w="0">
              <a:solidFill>
                <a:srgbClr val="E0E0E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74" name="Rectangle 73">
              <a:extLst>
                <a:ext uri="{FF2B5EF4-FFF2-40B4-BE49-F238E27FC236}">
                  <a16:creationId xmlns:a16="http://schemas.microsoft.com/office/drawing/2014/main" id="{6AA123A2-A210-9D7E-0F10-5090CE5D4605}"/>
                </a:ext>
              </a:extLst>
            </p:cNvPr>
            <p:cNvSpPr>
              <a:spLocks noChangeArrowheads="1"/>
            </p:cNvSpPr>
            <p:nvPr/>
          </p:nvSpPr>
          <p:spPr bwMode="auto">
            <a:xfrm>
              <a:off x="1034" y="181"/>
              <a:ext cx="1" cy="1"/>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75" name="Line 72">
              <a:extLst>
                <a:ext uri="{FF2B5EF4-FFF2-40B4-BE49-F238E27FC236}">
                  <a16:creationId xmlns:a16="http://schemas.microsoft.com/office/drawing/2014/main" id="{908F47F9-78E5-83A0-F30A-BD6E5D3062AA}"/>
                </a:ext>
              </a:extLst>
            </p:cNvPr>
            <p:cNvSpPr>
              <a:spLocks noChangeShapeType="1"/>
            </p:cNvSpPr>
            <p:nvPr/>
          </p:nvSpPr>
          <p:spPr bwMode="auto">
            <a:xfrm>
              <a:off x="1034" y="254"/>
              <a:ext cx="1" cy="1"/>
            </a:xfrm>
            <a:prstGeom prst="line">
              <a:avLst/>
            </a:prstGeom>
            <a:noFill/>
            <a:ln w="0">
              <a:solidFill>
                <a:srgbClr val="E0E0E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76" name="Rectangle 75">
              <a:extLst>
                <a:ext uri="{FF2B5EF4-FFF2-40B4-BE49-F238E27FC236}">
                  <a16:creationId xmlns:a16="http://schemas.microsoft.com/office/drawing/2014/main" id="{BDD1DB68-4AF8-DCDA-640F-3E808F1AFBBD}"/>
                </a:ext>
              </a:extLst>
            </p:cNvPr>
            <p:cNvSpPr>
              <a:spLocks noChangeArrowheads="1"/>
            </p:cNvSpPr>
            <p:nvPr/>
          </p:nvSpPr>
          <p:spPr bwMode="auto">
            <a:xfrm>
              <a:off x="1034" y="254"/>
              <a:ext cx="1" cy="1"/>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77" name="Line 74">
              <a:extLst>
                <a:ext uri="{FF2B5EF4-FFF2-40B4-BE49-F238E27FC236}">
                  <a16:creationId xmlns:a16="http://schemas.microsoft.com/office/drawing/2014/main" id="{183B7C9C-8DC7-5094-A6A0-356983EA30DD}"/>
                </a:ext>
              </a:extLst>
            </p:cNvPr>
            <p:cNvSpPr>
              <a:spLocks noChangeShapeType="1"/>
            </p:cNvSpPr>
            <p:nvPr/>
          </p:nvSpPr>
          <p:spPr bwMode="auto">
            <a:xfrm>
              <a:off x="1034" y="319"/>
              <a:ext cx="1" cy="1"/>
            </a:xfrm>
            <a:prstGeom prst="line">
              <a:avLst/>
            </a:prstGeom>
            <a:noFill/>
            <a:ln w="0">
              <a:solidFill>
                <a:srgbClr val="E0E0E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78" name="Rectangle 77">
              <a:extLst>
                <a:ext uri="{FF2B5EF4-FFF2-40B4-BE49-F238E27FC236}">
                  <a16:creationId xmlns:a16="http://schemas.microsoft.com/office/drawing/2014/main" id="{91F34F96-4301-D0A2-7AD1-76EA5996D0DA}"/>
                </a:ext>
              </a:extLst>
            </p:cNvPr>
            <p:cNvSpPr>
              <a:spLocks noChangeArrowheads="1"/>
            </p:cNvSpPr>
            <p:nvPr/>
          </p:nvSpPr>
          <p:spPr bwMode="auto">
            <a:xfrm>
              <a:off x="1034" y="319"/>
              <a:ext cx="1" cy="1"/>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79" name="Line 76">
              <a:extLst>
                <a:ext uri="{FF2B5EF4-FFF2-40B4-BE49-F238E27FC236}">
                  <a16:creationId xmlns:a16="http://schemas.microsoft.com/office/drawing/2014/main" id="{6C49D5AF-253F-4981-62E5-8B862F2E9D90}"/>
                </a:ext>
              </a:extLst>
            </p:cNvPr>
            <p:cNvSpPr>
              <a:spLocks noChangeShapeType="1"/>
            </p:cNvSpPr>
            <p:nvPr/>
          </p:nvSpPr>
          <p:spPr bwMode="auto">
            <a:xfrm>
              <a:off x="1034" y="415"/>
              <a:ext cx="1" cy="1"/>
            </a:xfrm>
            <a:prstGeom prst="line">
              <a:avLst/>
            </a:prstGeom>
            <a:noFill/>
            <a:ln w="0">
              <a:solidFill>
                <a:srgbClr val="E0E0E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80" name="Rectangle 79">
              <a:extLst>
                <a:ext uri="{FF2B5EF4-FFF2-40B4-BE49-F238E27FC236}">
                  <a16:creationId xmlns:a16="http://schemas.microsoft.com/office/drawing/2014/main" id="{C40AF2F6-77C7-8A09-E344-3CBC0741660E}"/>
                </a:ext>
              </a:extLst>
            </p:cNvPr>
            <p:cNvSpPr>
              <a:spLocks noChangeArrowheads="1"/>
            </p:cNvSpPr>
            <p:nvPr/>
          </p:nvSpPr>
          <p:spPr bwMode="auto">
            <a:xfrm>
              <a:off x="1034" y="415"/>
              <a:ext cx="1" cy="1"/>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81" name="Line 78">
              <a:extLst>
                <a:ext uri="{FF2B5EF4-FFF2-40B4-BE49-F238E27FC236}">
                  <a16:creationId xmlns:a16="http://schemas.microsoft.com/office/drawing/2014/main" id="{3F94796F-3757-AE7E-D1E1-4AE075D81340}"/>
                </a:ext>
              </a:extLst>
            </p:cNvPr>
            <p:cNvSpPr>
              <a:spLocks noChangeShapeType="1"/>
            </p:cNvSpPr>
            <p:nvPr/>
          </p:nvSpPr>
          <p:spPr bwMode="auto">
            <a:xfrm>
              <a:off x="1034" y="503"/>
              <a:ext cx="1" cy="1"/>
            </a:xfrm>
            <a:prstGeom prst="line">
              <a:avLst/>
            </a:prstGeom>
            <a:noFill/>
            <a:ln w="0">
              <a:solidFill>
                <a:srgbClr val="E0E0E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82" name="Rectangle 81">
              <a:extLst>
                <a:ext uri="{FF2B5EF4-FFF2-40B4-BE49-F238E27FC236}">
                  <a16:creationId xmlns:a16="http://schemas.microsoft.com/office/drawing/2014/main" id="{F21A546A-B1C0-CA98-5CD9-5033AF0C6A04}"/>
                </a:ext>
              </a:extLst>
            </p:cNvPr>
            <p:cNvSpPr>
              <a:spLocks noChangeArrowheads="1"/>
            </p:cNvSpPr>
            <p:nvPr/>
          </p:nvSpPr>
          <p:spPr bwMode="auto">
            <a:xfrm>
              <a:off x="1034" y="503"/>
              <a:ext cx="1" cy="1"/>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83" name="Line 80">
              <a:extLst>
                <a:ext uri="{FF2B5EF4-FFF2-40B4-BE49-F238E27FC236}">
                  <a16:creationId xmlns:a16="http://schemas.microsoft.com/office/drawing/2014/main" id="{0AF9DBDA-C8C1-6E36-9018-BC3397ECF264}"/>
                </a:ext>
              </a:extLst>
            </p:cNvPr>
            <p:cNvSpPr>
              <a:spLocks noChangeShapeType="1"/>
            </p:cNvSpPr>
            <p:nvPr/>
          </p:nvSpPr>
          <p:spPr bwMode="auto">
            <a:xfrm>
              <a:off x="1034" y="655"/>
              <a:ext cx="1" cy="1"/>
            </a:xfrm>
            <a:prstGeom prst="line">
              <a:avLst/>
            </a:prstGeom>
            <a:noFill/>
            <a:ln w="0">
              <a:solidFill>
                <a:srgbClr val="E0E0E0"/>
              </a:solidFill>
              <a:prstDash val="solid"/>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sp>
          <p:nvSpPr>
            <p:cNvPr id="84" name="Rectangle 83">
              <a:extLst>
                <a:ext uri="{FF2B5EF4-FFF2-40B4-BE49-F238E27FC236}">
                  <a16:creationId xmlns:a16="http://schemas.microsoft.com/office/drawing/2014/main" id="{57E91325-ADF8-7088-0E00-9A3F4E6EE842}"/>
                </a:ext>
              </a:extLst>
            </p:cNvPr>
            <p:cNvSpPr>
              <a:spLocks noChangeArrowheads="1"/>
            </p:cNvSpPr>
            <p:nvPr/>
          </p:nvSpPr>
          <p:spPr bwMode="auto">
            <a:xfrm>
              <a:off x="1034" y="655"/>
              <a:ext cx="1" cy="1"/>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1598861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6F773C-790C-4AD5-A756-079EFE4D5F91}"/>
              </a:ext>
            </a:extLst>
          </p:cNvPr>
          <p:cNvSpPr>
            <a:spLocks noGrp="1"/>
          </p:cNvSpPr>
          <p:nvPr>
            <p:ph idx="1"/>
          </p:nvPr>
        </p:nvSpPr>
        <p:spPr>
          <a:xfrm>
            <a:off x="838200" y="1234440"/>
            <a:ext cx="4367142" cy="4942524"/>
          </a:xfrm>
        </p:spPr>
        <p:txBody>
          <a:bodyPr>
            <a:normAutofit/>
          </a:bodyPr>
          <a:lstStyle/>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The concentration of an air pollutant at a given place is a function of a number of variables, including the emission rate, the distance of the receptor from the source and the atmospheric conditions</a:t>
            </a:r>
          </a:p>
          <a:p>
            <a:pPr marL="285750" indent="-2857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sz="4000" b="1" dirty="0">
                <a:latin typeface="Arial" panose="020B0604020202020204" pitchFamily="34" charset="0"/>
                <a:cs typeface="Arial" panose="020B0604020202020204" pitchFamily="34" charset="0"/>
              </a:rPr>
              <a:t>Methodology</a:t>
            </a:r>
            <a:endParaRPr lang="en-US" dirty="0"/>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14</a:t>
            </a:fld>
            <a:endParaRPr lang="en-US"/>
          </a:p>
        </p:txBody>
      </p:sp>
      <p:pic>
        <p:nvPicPr>
          <p:cNvPr id="4" name="Picture 3">
            <a:extLst>
              <a:ext uri="{FF2B5EF4-FFF2-40B4-BE49-F238E27FC236}">
                <a16:creationId xmlns:a16="http://schemas.microsoft.com/office/drawing/2014/main" id="{CC277A78-4524-C859-87C1-5CDC70305309}"/>
              </a:ext>
            </a:extLst>
          </p:cNvPr>
          <p:cNvPicPr>
            <a:picLocks noChangeAspect="1"/>
          </p:cNvPicPr>
          <p:nvPr/>
        </p:nvPicPr>
        <p:blipFill>
          <a:blip r:embed="rId2"/>
          <a:stretch>
            <a:fillRect/>
          </a:stretch>
        </p:blipFill>
        <p:spPr>
          <a:xfrm>
            <a:off x="5205342" y="1382103"/>
            <a:ext cx="6922659" cy="4839312"/>
          </a:xfrm>
          <a:prstGeom prst="rect">
            <a:avLst/>
          </a:prstGeom>
        </p:spPr>
      </p:pic>
      <p:sp>
        <p:nvSpPr>
          <p:cNvPr id="6" name="TextBox 5">
            <a:extLst>
              <a:ext uri="{FF2B5EF4-FFF2-40B4-BE49-F238E27FC236}">
                <a16:creationId xmlns:a16="http://schemas.microsoft.com/office/drawing/2014/main" id="{FD3268A0-A169-CF3C-2248-E300DE78FFFF}"/>
              </a:ext>
            </a:extLst>
          </p:cNvPr>
          <p:cNvSpPr txBox="1"/>
          <p:nvPr/>
        </p:nvSpPr>
        <p:spPr>
          <a:xfrm>
            <a:off x="6806238" y="1140896"/>
            <a:ext cx="4994697" cy="307777"/>
          </a:xfrm>
          <a:prstGeom prst="rect">
            <a:avLst/>
          </a:prstGeom>
          <a:noFill/>
        </p:spPr>
        <p:txBody>
          <a:bodyPr wrap="square" rtlCol="0">
            <a:spAutoFit/>
          </a:bodyPr>
          <a:lstStyle/>
          <a:p>
            <a:r>
              <a:rPr lang="en-ZA" sz="1400" dirty="0"/>
              <a:t>Table 1: ATMOS Output information (User Guide)</a:t>
            </a:r>
          </a:p>
        </p:txBody>
      </p:sp>
    </p:spTree>
    <p:extLst>
      <p:ext uri="{BB962C8B-B14F-4D97-AF65-F5344CB8AC3E}">
        <p14:creationId xmlns:p14="http://schemas.microsoft.com/office/powerpoint/2010/main" val="6341523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sz="4000" b="1" dirty="0">
                <a:latin typeface="Arial" panose="020B0604020202020204" pitchFamily="34" charset="0"/>
                <a:cs typeface="Arial" panose="020B0604020202020204" pitchFamily="34" charset="0"/>
              </a:rPr>
              <a:t>Results and Discussion</a:t>
            </a:r>
            <a:endParaRPr lang="en-US" dirty="0"/>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15</a:t>
            </a:fld>
            <a:endParaRPr lang="en-US"/>
          </a:p>
        </p:txBody>
      </p:sp>
      <p:pic>
        <p:nvPicPr>
          <p:cNvPr id="4" name="Picture 3">
            <a:extLst>
              <a:ext uri="{FF2B5EF4-FFF2-40B4-BE49-F238E27FC236}">
                <a16:creationId xmlns:a16="http://schemas.microsoft.com/office/drawing/2014/main" id="{718DEBE9-6FD4-5208-1B34-B639823F2E4A}"/>
              </a:ext>
            </a:extLst>
          </p:cNvPr>
          <p:cNvPicPr>
            <a:picLocks noChangeAspect="1"/>
          </p:cNvPicPr>
          <p:nvPr/>
        </p:nvPicPr>
        <p:blipFill>
          <a:blip r:embed="rId2"/>
          <a:stretch>
            <a:fillRect/>
          </a:stretch>
        </p:blipFill>
        <p:spPr>
          <a:xfrm>
            <a:off x="359007" y="1641969"/>
            <a:ext cx="6341021" cy="3931434"/>
          </a:xfrm>
          <a:prstGeom prst="rect">
            <a:avLst/>
          </a:prstGeom>
        </p:spPr>
      </p:pic>
      <p:sp>
        <p:nvSpPr>
          <p:cNvPr id="6" name="TextBox 5">
            <a:extLst>
              <a:ext uri="{FF2B5EF4-FFF2-40B4-BE49-F238E27FC236}">
                <a16:creationId xmlns:a16="http://schemas.microsoft.com/office/drawing/2014/main" id="{DC8565BB-8B69-A2AD-8F26-3BF38BBA0B70}"/>
              </a:ext>
            </a:extLst>
          </p:cNvPr>
          <p:cNvSpPr txBox="1"/>
          <p:nvPr/>
        </p:nvSpPr>
        <p:spPr>
          <a:xfrm>
            <a:off x="6616461" y="1799711"/>
            <a:ext cx="5147294" cy="3139321"/>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Centerline ground-level 𝜒/Q is the ratio of air concentration (𝜒) to source strength (Q), averaged over the interval’s length (s/m</a:t>
            </a:r>
            <a:r>
              <a:rPr lang="en-US" baseline="30000" dirty="0">
                <a:latin typeface="Arial" panose="020B0604020202020204" pitchFamily="34" charset="0"/>
                <a:cs typeface="Arial" panose="020B0604020202020204" pitchFamily="34" charset="0"/>
              </a:rPr>
              <a:t>3</a:t>
            </a:r>
            <a:r>
              <a:rPr lang="en-US" dirty="0">
                <a:latin typeface="Arial" panose="020B0604020202020204" pitchFamily="34" charset="0"/>
                <a:cs typeface="Arial" panose="020B0604020202020204" pitchFamily="34" charset="0"/>
              </a:rPr>
              <a:t>), not accounting for radioactive decay or deposition (s/m</a:t>
            </a:r>
            <a:r>
              <a:rPr lang="en-US" baseline="30000" dirty="0">
                <a:latin typeface="Arial" panose="020B0604020202020204" pitchFamily="34" charset="0"/>
                <a:cs typeface="Arial" panose="020B0604020202020204" pitchFamily="34" charset="0"/>
              </a:rPr>
              <a:t>3</a:t>
            </a:r>
            <a:r>
              <a:rPr lang="en-US" dirty="0">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This </a:t>
            </a:r>
            <a:r>
              <a:rPr lang="en-US" dirty="0" err="1">
                <a:latin typeface="Arial" panose="020B0604020202020204" pitchFamily="34" charset="0"/>
                <a:cs typeface="Arial" panose="020B0604020202020204" pitchFamily="34" charset="0"/>
              </a:rPr>
              <a:t>behaviour</a:t>
            </a:r>
            <a:r>
              <a:rPr lang="en-US" dirty="0">
                <a:latin typeface="Arial" panose="020B0604020202020204" pitchFamily="34" charset="0"/>
                <a:cs typeface="Arial" panose="020B0604020202020204" pitchFamily="34" charset="0"/>
              </a:rPr>
              <a:t> can be expected since the radiation is diffusing from a region of high concentration to a region of low concentration.</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 This is in agreement with previously observed trends, and it also conforms to the corresponding equation</a:t>
            </a:r>
            <a:endParaRPr lang="en-Z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7695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sz="4000" b="1" dirty="0">
                <a:latin typeface="Arial" panose="020B0604020202020204" pitchFamily="34" charset="0"/>
                <a:cs typeface="Arial" panose="020B0604020202020204" pitchFamily="34" charset="0"/>
              </a:rPr>
              <a:t>Results and Discussion</a:t>
            </a:r>
            <a:endParaRPr lang="en-US" dirty="0"/>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16</a:t>
            </a:fld>
            <a:endParaRPr lang="en-US"/>
          </a:p>
        </p:txBody>
      </p:sp>
      <p:sp>
        <p:nvSpPr>
          <p:cNvPr id="6" name="TextBox 5">
            <a:extLst>
              <a:ext uri="{FF2B5EF4-FFF2-40B4-BE49-F238E27FC236}">
                <a16:creationId xmlns:a16="http://schemas.microsoft.com/office/drawing/2014/main" id="{DC8565BB-8B69-A2AD-8F26-3BF38BBA0B70}"/>
              </a:ext>
            </a:extLst>
          </p:cNvPr>
          <p:cNvSpPr txBox="1"/>
          <p:nvPr/>
        </p:nvSpPr>
        <p:spPr>
          <a:xfrm>
            <a:off x="6534150" y="1247261"/>
            <a:ext cx="5572124" cy="3693319"/>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Adjusted source strength of the plume upon entering each radial interval after adjustment for losses in the previous intervals due to radioactive decay and wet and dry deposition (</a:t>
            </a:r>
            <a:r>
              <a:rPr lang="en-US" dirty="0" err="1">
                <a:latin typeface="Arial" panose="020B0604020202020204" pitchFamily="34" charset="0"/>
                <a:cs typeface="Arial" panose="020B0604020202020204" pitchFamily="34" charset="0"/>
              </a:rPr>
              <a:t>Bq</a:t>
            </a:r>
            <a:r>
              <a:rPr lang="en-US" dirty="0">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When material decays or is deposited onto the ground during transport, the effective source strength for downwind distances is reduced. </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This is treated in MACCS through the definition of an adjusted source strength, </a:t>
            </a:r>
            <a:r>
              <a:rPr lang="en-US" dirty="0" err="1">
                <a:latin typeface="Arial" panose="020B0604020202020204" pitchFamily="34" charset="0"/>
                <a:cs typeface="Arial" panose="020B0604020202020204" pitchFamily="34" charset="0"/>
              </a:rPr>
              <a:t>Qa</a:t>
            </a:r>
            <a:r>
              <a:rPr lang="en-US" dirty="0">
                <a:latin typeface="Arial" panose="020B0604020202020204" pitchFamily="34" charset="0"/>
                <a:cs typeface="Arial" panose="020B0604020202020204" pitchFamily="34" charset="0"/>
              </a:rPr>
              <a:t>, which is reduced by deposition and radioactive decay that occur over plume trajectory up to the current location. </a:t>
            </a:r>
            <a:endParaRPr lang="en-ZA"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02893E83-88DD-8680-9027-C21B844E04A9}"/>
              </a:ext>
            </a:extLst>
          </p:cNvPr>
          <p:cNvPicPr>
            <a:picLocks noChangeAspect="1"/>
          </p:cNvPicPr>
          <p:nvPr/>
        </p:nvPicPr>
        <p:blipFill>
          <a:blip r:embed="rId2"/>
          <a:stretch>
            <a:fillRect/>
          </a:stretch>
        </p:blipFill>
        <p:spPr>
          <a:xfrm>
            <a:off x="85726" y="1687412"/>
            <a:ext cx="6587116" cy="3961053"/>
          </a:xfrm>
          <a:prstGeom prst="rect">
            <a:avLst/>
          </a:prstGeom>
        </p:spPr>
      </p:pic>
    </p:spTree>
    <p:extLst>
      <p:ext uri="{BB962C8B-B14F-4D97-AF65-F5344CB8AC3E}">
        <p14:creationId xmlns:p14="http://schemas.microsoft.com/office/powerpoint/2010/main" val="1012970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a:xfrm>
            <a:off x="838200" y="-19050"/>
            <a:ext cx="10515600" cy="1325563"/>
          </a:xfrm>
        </p:spPr>
        <p:txBody>
          <a:bodyPr/>
          <a:lstStyle/>
          <a:p>
            <a:r>
              <a:rPr lang="en-US" sz="4000" b="1" dirty="0">
                <a:latin typeface="Arial" panose="020B0604020202020204" pitchFamily="34" charset="0"/>
                <a:cs typeface="Arial" panose="020B0604020202020204" pitchFamily="34" charset="0"/>
              </a:rPr>
              <a:t>Results and Discussion</a:t>
            </a:r>
            <a:endParaRPr lang="en-US" dirty="0"/>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17</a:t>
            </a:fld>
            <a:endParaRPr lang="en-US"/>
          </a:p>
        </p:txBody>
      </p:sp>
      <p:sp>
        <p:nvSpPr>
          <p:cNvPr id="6" name="TextBox 5">
            <a:extLst>
              <a:ext uri="{FF2B5EF4-FFF2-40B4-BE49-F238E27FC236}">
                <a16:creationId xmlns:a16="http://schemas.microsoft.com/office/drawing/2014/main" id="{DC8565BB-8B69-A2AD-8F26-3BF38BBA0B70}"/>
              </a:ext>
            </a:extLst>
          </p:cNvPr>
          <p:cNvSpPr txBox="1"/>
          <p:nvPr/>
        </p:nvSpPr>
        <p:spPr>
          <a:xfrm>
            <a:off x="267086" y="4833893"/>
            <a:ext cx="11657828" cy="1200329"/>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The effective crosswind dimensions of a plume segment are increased by lateral variation of the plume about its center-line trajectory. </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Vertical expansion of a plume is enhanced by larger values of surface roughness and constrained by the ground and by the temperature structure of the atmosphere (location of inversion layers). </a:t>
            </a:r>
            <a:endParaRPr lang="en-ZA"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55097F61-3E8D-F6B7-E5F2-3F6D9783CA7F}"/>
              </a:ext>
            </a:extLst>
          </p:cNvPr>
          <p:cNvPicPr>
            <a:picLocks noChangeAspect="1"/>
          </p:cNvPicPr>
          <p:nvPr/>
        </p:nvPicPr>
        <p:blipFill>
          <a:blip r:embed="rId2"/>
          <a:stretch>
            <a:fillRect/>
          </a:stretch>
        </p:blipFill>
        <p:spPr>
          <a:xfrm>
            <a:off x="251656" y="1211720"/>
            <a:ext cx="5714768" cy="3436480"/>
          </a:xfrm>
          <a:prstGeom prst="rect">
            <a:avLst/>
          </a:prstGeom>
        </p:spPr>
      </p:pic>
      <p:pic>
        <p:nvPicPr>
          <p:cNvPr id="8" name="Picture 7">
            <a:extLst>
              <a:ext uri="{FF2B5EF4-FFF2-40B4-BE49-F238E27FC236}">
                <a16:creationId xmlns:a16="http://schemas.microsoft.com/office/drawing/2014/main" id="{B3ED7AD5-FEF1-A137-95AB-67F18CA8D55B}"/>
              </a:ext>
            </a:extLst>
          </p:cNvPr>
          <p:cNvPicPr>
            <a:picLocks noChangeAspect="1"/>
          </p:cNvPicPr>
          <p:nvPr/>
        </p:nvPicPr>
        <p:blipFill>
          <a:blip r:embed="rId3"/>
          <a:stretch>
            <a:fillRect/>
          </a:stretch>
        </p:blipFill>
        <p:spPr>
          <a:xfrm>
            <a:off x="6225577" y="1211720"/>
            <a:ext cx="5699337" cy="3622173"/>
          </a:xfrm>
          <a:prstGeom prst="rect">
            <a:avLst/>
          </a:prstGeom>
        </p:spPr>
      </p:pic>
    </p:spTree>
    <p:extLst>
      <p:ext uri="{BB962C8B-B14F-4D97-AF65-F5344CB8AC3E}">
        <p14:creationId xmlns:p14="http://schemas.microsoft.com/office/powerpoint/2010/main" val="21818684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sz="4000" b="1" dirty="0">
                <a:latin typeface="Arial" panose="020B0604020202020204" pitchFamily="34" charset="0"/>
                <a:cs typeface="Arial" panose="020B0604020202020204" pitchFamily="34" charset="0"/>
              </a:rPr>
              <a:t>Comparison with Test Samples</a:t>
            </a:r>
            <a:endParaRPr lang="en-US" dirty="0"/>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18</a:t>
            </a:fld>
            <a:endParaRPr lang="en-US"/>
          </a:p>
        </p:txBody>
      </p:sp>
      <p:sp>
        <p:nvSpPr>
          <p:cNvPr id="6" name="TextBox 5">
            <a:extLst>
              <a:ext uri="{FF2B5EF4-FFF2-40B4-BE49-F238E27FC236}">
                <a16:creationId xmlns:a16="http://schemas.microsoft.com/office/drawing/2014/main" id="{DC8565BB-8B69-A2AD-8F26-3BF38BBA0B70}"/>
              </a:ext>
            </a:extLst>
          </p:cNvPr>
          <p:cNvSpPr txBox="1"/>
          <p:nvPr/>
        </p:nvSpPr>
        <p:spPr>
          <a:xfrm>
            <a:off x="148445" y="5541772"/>
            <a:ext cx="11443479" cy="369332"/>
          </a:xfrm>
          <a:prstGeom prst="rect">
            <a:avLst/>
          </a:prstGeom>
          <a:noFill/>
        </p:spPr>
        <p:txBody>
          <a:bodyPr wrap="square" rtlCol="0">
            <a:spAutoFit/>
          </a:bodyPr>
          <a:lstStyle/>
          <a:p>
            <a:pPr marL="285750" indent="-285750">
              <a:buFont typeface="Arial" panose="020B0604020202020204" pitchFamily="34" charset="0"/>
              <a:buChar char="•"/>
            </a:pPr>
            <a:r>
              <a:rPr lang="en-ZA" dirty="0">
                <a:effectLst/>
                <a:latin typeface="Arial" panose="020B0604020202020204" pitchFamily="34" charset="0"/>
                <a:ea typeface="Calibri" panose="020F0502020204030204" pitchFamily="34" charset="0"/>
                <a:cs typeface="Arial" panose="020B0604020202020204" pitchFamily="34" charset="0"/>
              </a:rPr>
              <a:t>The </a:t>
            </a:r>
            <a:r>
              <a:rPr lang="en-ZA" dirty="0" err="1">
                <a:effectLst/>
                <a:latin typeface="Arial" panose="020B0604020202020204" pitchFamily="34" charset="0"/>
                <a:ea typeface="Calibri" panose="020F0502020204030204" pitchFamily="34" charset="0"/>
                <a:cs typeface="Arial" panose="020B0604020202020204" pitchFamily="34" charset="0"/>
              </a:rPr>
              <a:t>Center</a:t>
            </a:r>
            <a:r>
              <a:rPr lang="en-ZA" dirty="0">
                <a:effectLst/>
                <a:latin typeface="Arial" panose="020B0604020202020204" pitchFamily="34" charset="0"/>
                <a:ea typeface="Calibri" panose="020F0502020204030204" pitchFamily="34" charset="0"/>
                <a:cs typeface="Arial" panose="020B0604020202020204" pitchFamily="34" charset="0"/>
              </a:rPr>
              <a:t>-line Ground-level </a:t>
            </a:r>
            <a:r>
              <a:rPr lang="en-ZA" dirty="0">
                <a:effectLst/>
                <a:latin typeface="Arial" panose="020B0604020202020204" pitchFamily="34" charset="0"/>
                <a:ea typeface="Calibri" panose="020F0502020204030204" pitchFamily="34" charset="0"/>
                <a:cs typeface="Arial" panose="020B0604020202020204" pitchFamily="34" charset="0"/>
                <a:sym typeface="Symbol" panose="05050102010706020507" pitchFamily="18" charset="2"/>
              </a:rPr>
              <a:t></a:t>
            </a:r>
            <a:r>
              <a:rPr lang="en-ZA" dirty="0">
                <a:effectLst/>
                <a:latin typeface="Arial" panose="020B0604020202020204" pitchFamily="34" charset="0"/>
                <a:ea typeface="Calibri" panose="020F0502020204030204" pitchFamily="34" charset="0"/>
                <a:cs typeface="Arial" panose="020B0604020202020204" pitchFamily="34" charset="0"/>
              </a:rPr>
              <a:t>/Q for the KNPS compared well against the test samples as seen in the </a:t>
            </a:r>
            <a:r>
              <a:rPr lang="en-ZA" dirty="0">
                <a:latin typeface="Arial" panose="020B0604020202020204" pitchFamily="34" charset="0"/>
                <a:ea typeface="Calibri" panose="020F0502020204030204" pitchFamily="34" charset="0"/>
                <a:cs typeface="Arial" panose="020B0604020202020204" pitchFamily="34" charset="0"/>
              </a:rPr>
              <a:t>figure</a:t>
            </a:r>
            <a:endParaRPr lang="en-ZA"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A208EA2D-73D4-FC9A-B121-BC1EC00FA4F2}"/>
              </a:ext>
            </a:extLst>
          </p:cNvPr>
          <p:cNvPicPr>
            <a:picLocks noChangeAspect="1"/>
          </p:cNvPicPr>
          <p:nvPr/>
        </p:nvPicPr>
        <p:blipFill>
          <a:blip r:embed="rId2"/>
          <a:stretch>
            <a:fillRect/>
          </a:stretch>
        </p:blipFill>
        <p:spPr>
          <a:xfrm>
            <a:off x="1356010" y="1271662"/>
            <a:ext cx="8061974" cy="4270110"/>
          </a:xfrm>
          <a:prstGeom prst="rect">
            <a:avLst/>
          </a:prstGeom>
        </p:spPr>
      </p:pic>
    </p:spTree>
    <p:extLst>
      <p:ext uri="{BB962C8B-B14F-4D97-AF65-F5344CB8AC3E}">
        <p14:creationId xmlns:p14="http://schemas.microsoft.com/office/powerpoint/2010/main" val="7567826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sz="4000" b="1" dirty="0">
                <a:latin typeface="Arial" panose="020B0604020202020204" pitchFamily="34" charset="0"/>
                <a:cs typeface="Arial" panose="020B0604020202020204" pitchFamily="34" charset="0"/>
              </a:rPr>
              <a:t>Comparison with Test Samples</a:t>
            </a:r>
            <a:endParaRPr lang="en-US" dirty="0"/>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19</a:t>
            </a:fld>
            <a:endParaRPr lang="en-US"/>
          </a:p>
        </p:txBody>
      </p:sp>
      <p:sp>
        <p:nvSpPr>
          <p:cNvPr id="6" name="TextBox 5">
            <a:extLst>
              <a:ext uri="{FF2B5EF4-FFF2-40B4-BE49-F238E27FC236}">
                <a16:creationId xmlns:a16="http://schemas.microsoft.com/office/drawing/2014/main" id="{DC8565BB-8B69-A2AD-8F26-3BF38BBA0B70}"/>
              </a:ext>
            </a:extLst>
          </p:cNvPr>
          <p:cNvSpPr txBox="1"/>
          <p:nvPr/>
        </p:nvSpPr>
        <p:spPr>
          <a:xfrm>
            <a:off x="419099" y="4768897"/>
            <a:ext cx="11353802" cy="1754326"/>
          </a:xfrm>
          <a:prstGeom prst="rect">
            <a:avLst/>
          </a:prstGeom>
          <a:noFill/>
        </p:spPr>
        <p:txBody>
          <a:bodyPr wrap="square" rtlCol="0">
            <a:spAutoFit/>
          </a:bodyPr>
          <a:lstStyle/>
          <a:p>
            <a:pPr marL="285750" indent="-285750">
              <a:buFont typeface="Arial" panose="020B0604020202020204" pitchFamily="34" charset="0"/>
              <a:buChar char="•"/>
            </a:pPr>
            <a:r>
              <a:rPr lang="en-US" dirty="0">
                <a:effectLst/>
                <a:latin typeface="Arial" panose="020B0604020202020204" pitchFamily="34" charset="0"/>
                <a:ea typeface="Calibri" panose="020F0502020204030204" pitchFamily="34" charset="0"/>
                <a:cs typeface="Arial" panose="020B0604020202020204" pitchFamily="34" charset="0"/>
              </a:rPr>
              <a:t>Both the plume crosswind dispersion parameters for the KNPS and test sample showed similar trends. </a:t>
            </a:r>
          </a:p>
          <a:p>
            <a:pPr marL="285750" indent="-285750">
              <a:buFont typeface="Arial" panose="020B0604020202020204" pitchFamily="34" charset="0"/>
              <a:buChar char="•"/>
            </a:pPr>
            <a:r>
              <a:rPr lang="en-US" dirty="0">
                <a:effectLst/>
                <a:latin typeface="Arial" panose="020B0604020202020204" pitchFamily="34" charset="0"/>
                <a:ea typeface="Calibri" panose="020F0502020204030204" pitchFamily="34" charset="0"/>
                <a:cs typeface="Arial" panose="020B0604020202020204" pitchFamily="34" charset="0"/>
              </a:rPr>
              <a:t>Though results for the two graphs are not completely aligned, but they both increase with increasing distance from the radiation source </a:t>
            </a:r>
          </a:p>
          <a:p>
            <a:pPr marL="285750" indent="-285750">
              <a:buFont typeface="Arial" panose="020B0604020202020204" pitchFamily="34" charset="0"/>
              <a:buChar char="•"/>
            </a:pPr>
            <a:r>
              <a:rPr lang="en-US" dirty="0">
                <a:latin typeface="Arial" panose="020B0604020202020204" pitchFamily="34" charset="0"/>
                <a:ea typeface="Calibri" panose="020F0502020204030204" pitchFamily="34" charset="0"/>
                <a:cs typeface="Arial" panose="020B0604020202020204" pitchFamily="34" charset="0"/>
              </a:rPr>
              <a:t>The vertical dispersion parameters for the KNPS was consistent with the test sample, with an exponential increase</a:t>
            </a:r>
            <a:endParaRPr lang="en-US" dirty="0">
              <a:effectLst/>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ZA"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8044B1B8-9B6F-1E6D-A89D-BD475E4B9E01}"/>
              </a:ext>
            </a:extLst>
          </p:cNvPr>
          <p:cNvPicPr>
            <a:picLocks noChangeAspect="1"/>
          </p:cNvPicPr>
          <p:nvPr/>
        </p:nvPicPr>
        <p:blipFill>
          <a:blip r:embed="rId2"/>
          <a:stretch>
            <a:fillRect/>
          </a:stretch>
        </p:blipFill>
        <p:spPr>
          <a:xfrm>
            <a:off x="142566" y="1211940"/>
            <a:ext cx="6084258" cy="3215749"/>
          </a:xfrm>
          <a:prstGeom prst="rect">
            <a:avLst/>
          </a:prstGeom>
        </p:spPr>
      </p:pic>
      <p:pic>
        <p:nvPicPr>
          <p:cNvPr id="8" name="Picture 7">
            <a:extLst>
              <a:ext uri="{FF2B5EF4-FFF2-40B4-BE49-F238E27FC236}">
                <a16:creationId xmlns:a16="http://schemas.microsoft.com/office/drawing/2014/main" id="{6637781D-AA47-455F-F220-082267E956D3}"/>
              </a:ext>
            </a:extLst>
          </p:cNvPr>
          <p:cNvPicPr>
            <a:picLocks noChangeAspect="1"/>
          </p:cNvPicPr>
          <p:nvPr/>
        </p:nvPicPr>
        <p:blipFill>
          <a:blip r:embed="rId3"/>
          <a:stretch>
            <a:fillRect/>
          </a:stretch>
        </p:blipFill>
        <p:spPr>
          <a:xfrm>
            <a:off x="6096000" y="1211940"/>
            <a:ext cx="5803251" cy="3494347"/>
          </a:xfrm>
          <a:prstGeom prst="rect">
            <a:avLst/>
          </a:prstGeom>
        </p:spPr>
      </p:pic>
    </p:spTree>
    <p:extLst>
      <p:ext uri="{BB962C8B-B14F-4D97-AF65-F5344CB8AC3E}">
        <p14:creationId xmlns:p14="http://schemas.microsoft.com/office/powerpoint/2010/main" val="2408425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AACDABC-FA7B-440A-AE03-33A406C58E28}"/>
              </a:ext>
            </a:extLst>
          </p:cNvPr>
          <p:cNvSpPr>
            <a:spLocks noGrp="1"/>
          </p:cNvSpPr>
          <p:nvPr>
            <p:ph type="sldNum" sz="quarter" idx="12"/>
          </p:nvPr>
        </p:nvSpPr>
        <p:spPr/>
        <p:txBody>
          <a:bodyPr/>
          <a:lstStyle/>
          <a:p>
            <a:fld id="{62B30900-D744-4EA3-BE04-D9335B37CC9C}" type="slidenum">
              <a:rPr lang="en-US" smtClean="0"/>
              <a:t>2</a:t>
            </a:fld>
            <a:endParaRPr lang="en-US"/>
          </a:p>
        </p:txBody>
      </p:sp>
      <p:sp>
        <p:nvSpPr>
          <p:cNvPr id="3" name="Text Placeholder 2">
            <a:extLst>
              <a:ext uri="{FF2B5EF4-FFF2-40B4-BE49-F238E27FC236}">
                <a16:creationId xmlns:a16="http://schemas.microsoft.com/office/drawing/2014/main" id="{36CBD3A7-B404-4292-BE5A-5A5EEE5F41A5}"/>
              </a:ext>
            </a:extLst>
          </p:cNvPr>
          <p:cNvSpPr>
            <a:spLocks noGrp="1"/>
          </p:cNvSpPr>
          <p:nvPr>
            <p:ph type="body" sz="quarter" idx="13"/>
          </p:nvPr>
        </p:nvSpPr>
        <p:spPr/>
        <p:txBody>
          <a:bodyPr/>
          <a:lstStyle/>
          <a:p>
            <a:r>
              <a:rPr lang="en-US" dirty="0"/>
              <a:t>Contents </a:t>
            </a:r>
          </a:p>
        </p:txBody>
      </p:sp>
      <p:sp>
        <p:nvSpPr>
          <p:cNvPr id="4" name="Text Placeholder 3">
            <a:extLst>
              <a:ext uri="{FF2B5EF4-FFF2-40B4-BE49-F238E27FC236}">
                <a16:creationId xmlns:a16="http://schemas.microsoft.com/office/drawing/2014/main" id="{153FEBD4-5131-40E7-B789-2989D49F3EBA}"/>
              </a:ext>
            </a:extLst>
          </p:cNvPr>
          <p:cNvSpPr>
            <a:spLocks noGrp="1"/>
          </p:cNvSpPr>
          <p:nvPr>
            <p:ph type="body" sz="quarter" idx="14"/>
          </p:nvPr>
        </p:nvSpPr>
        <p:spPr/>
        <p:txBody>
          <a:bodyPr/>
          <a:lstStyle/>
          <a:p>
            <a:r>
              <a:rPr lang="en-US" dirty="0"/>
              <a:t>Motivation</a:t>
            </a:r>
          </a:p>
          <a:p>
            <a:r>
              <a:rPr lang="en-US" dirty="0"/>
              <a:t>Methodology</a:t>
            </a:r>
          </a:p>
          <a:p>
            <a:r>
              <a:rPr lang="en-US" dirty="0"/>
              <a:t>Results and Discussion</a:t>
            </a:r>
          </a:p>
          <a:p>
            <a:r>
              <a:rPr lang="en-US" dirty="0"/>
              <a:t>Conclusion and Recommendation</a:t>
            </a:r>
          </a:p>
          <a:p>
            <a:endParaRPr lang="en-US" dirty="0"/>
          </a:p>
        </p:txBody>
      </p:sp>
    </p:spTree>
    <p:extLst>
      <p:ext uri="{BB962C8B-B14F-4D97-AF65-F5344CB8AC3E}">
        <p14:creationId xmlns:p14="http://schemas.microsoft.com/office/powerpoint/2010/main" val="10432287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6F773C-790C-4AD5-A756-079EFE4D5F91}"/>
              </a:ext>
            </a:extLst>
          </p:cNvPr>
          <p:cNvSpPr>
            <a:spLocks noGrp="1"/>
          </p:cNvSpPr>
          <p:nvPr>
            <p:ph idx="1"/>
          </p:nvPr>
        </p:nvSpPr>
        <p:spPr>
          <a:xfrm>
            <a:off x="152399" y="1234440"/>
            <a:ext cx="11763375" cy="4942524"/>
          </a:xfrm>
        </p:spPr>
        <p:txBody>
          <a:bodyPr>
            <a:normAutofit/>
          </a:bodyPr>
          <a:lstStyle/>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Testing focused on verifying equations and algorithms of the MACCS code, as described in the MACCS Theory Manual.</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 The main verification strategy adopted in this project was to compare the KNPS against the sample results.</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Other similar studies were conducted in this field and they observed similar </a:t>
            </a:r>
            <a:r>
              <a:rPr lang="en-US" sz="1600" dirty="0" err="1">
                <a:latin typeface="Arial" panose="020B0604020202020204" pitchFamily="34" charset="0"/>
                <a:cs typeface="Arial" panose="020B0604020202020204" pitchFamily="34" charset="0"/>
              </a:rPr>
              <a:t>behaviours</a:t>
            </a:r>
            <a:r>
              <a:rPr lang="en-US" sz="1600" dirty="0">
                <a:latin typeface="Arial" panose="020B0604020202020204" pitchFamily="34" charset="0"/>
                <a:cs typeface="Arial" panose="020B0604020202020204" pitchFamily="34" charset="0"/>
              </a:rPr>
              <a:t> of χ/Q and other parameters as observed in this report. </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 It was verified that MACCS outputs using KNPS data satisfied those relationships predicted in the theory. </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It was then observed that the parameters compares well with the sample results for all the parameters, with minor differences. </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The assessment in this report was done to test whether the  ATMOS module for MACCS was well replicated to aid the use by the regulator for assessment. </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This was confirmed by the good agreement of the KNPS plant parameters against the test sample results. </a:t>
            </a:r>
          </a:p>
          <a:p>
            <a:pPr marL="285750" indent="-2857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sz="4000" b="1" dirty="0">
                <a:latin typeface="Arial" panose="020B0604020202020204" pitchFamily="34" charset="0"/>
                <a:cs typeface="Arial" panose="020B0604020202020204" pitchFamily="34" charset="0"/>
              </a:rPr>
              <a:t>Summary</a:t>
            </a:r>
            <a:endParaRPr lang="en-US" dirty="0"/>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20</a:t>
            </a:fld>
            <a:endParaRPr lang="en-US"/>
          </a:p>
        </p:txBody>
      </p:sp>
    </p:spTree>
    <p:extLst>
      <p:ext uri="{BB962C8B-B14F-4D97-AF65-F5344CB8AC3E}">
        <p14:creationId xmlns:p14="http://schemas.microsoft.com/office/powerpoint/2010/main" val="5827338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6F773C-790C-4AD5-A756-079EFE4D5F91}"/>
              </a:ext>
            </a:extLst>
          </p:cNvPr>
          <p:cNvSpPr>
            <a:spLocks noGrp="1"/>
          </p:cNvSpPr>
          <p:nvPr>
            <p:ph idx="1"/>
          </p:nvPr>
        </p:nvSpPr>
        <p:spPr>
          <a:xfrm>
            <a:off x="838200" y="1234440"/>
            <a:ext cx="10515600" cy="4942524"/>
          </a:xfrm>
        </p:spPr>
        <p:txBody>
          <a:bodyPr>
            <a:normAutofit/>
          </a:bodyPr>
          <a:lstStyle/>
          <a:p>
            <a:r>
              <a:rPr lang="en-US" sz="1400" b="1" dirty="0">
                <a:latin typeface="Arial" panose="020B0604020202020204" pitchFamily="34" charset="0"/>
                <a:cs typeface="Arial" panose="020B0604020202020204" pitchFamily="34" charset="0"/>
              </a:rPr>
              <a:t>Concluding Remarks</a:t>
            </a:r>
          </a:p>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This study was performed to develop an approach that can be followed to replicate the MACCS code in South Africa to aid the nuclear regulator to perform assessment of a level 3 PRA analysis. </a:t>
            </a:r>
          </a:p>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The results obtained were verified against the completed testing sample models that were obtained with the </a:t>
            </a:r>
            <a:r>
              <a:rPr lang="en-US" sz="1400" dirty="0" err="1">
                <a:latin typeface="Arial" panose="020B0604020202020204" pitchFamily="34" charset="0"/>
                <a:cs typeface="Arial" panose="020B0604020202020204" pitchFamily="34" charset="0"/>
              </a:rPr>
              <a:t>WinMACCS</a:t>
            </a:r>
            <a:r>
              <a:rPr lang="en-US" sz="1400" dirty="0">
                <a:latin typeface="Arial" panose="020B0604020202020204" pitchFamily="34" charset="0"/>
                <a:cs typeface="Arial" panose="020B0604020202020204" pitchFamily="34" charset="0"/>
              </a:rPr>
              <a:t> code, and they all compared well with such a model. Therefore, the dispersion model of the KNPS has been developed in </a:t>
            </a:r>
            <a:r>
              <a:rPr lang="en-US" sz="1400" dirty="0" err="1">
                <a:latin typeface="Arial" panose="020B0604020202020204" pitchFamily="34" charset="0"/>
                <a:cs typeface="Arial" panose="020B0604020202020204" pitchFamily="34" charset="0"/>
              </a:rPr>
              <a:t>WinMACCS</a:t>
            </a:r>
            <a:r>
              <a:rPr lang="en-US" sz="1400" dirty="0">
                <a:latin typeface="Arial" panose="020B0604020202020204" pitchFamily="34" charset="0"/>
                <a:cs typeface="Arial" panose="020B0604020202020204" pitchFamily="34" charset="0"/>
              </a:rPr>
              <a:t>, and the results were verified</a:t>
            </a:r>
          </a:p>
          <a:p>
            <a:r>
              <a:rPr lang="en-US" sz="1400" b="1" dirty="0">
                <a:latin typeface="Arial" panose="020B0604020202020204" pitchFamily="34" charset="0"/>
                <a:cs typeface="Arial" panose="020B0604020202020204" pitchFamily="34" charset="0"/>
              </a:rPr>
              <a:t>Recommendation </a:t>
            </a:r>
          </a:p>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The weather file from the station at the KNPS has a different formatting, i.e., the columns are arranged in a different order than that of </a:t>
            </a:r>
            <a:r>
              <a:rPr lang="en-US" sz="1400" dirty="0" err="1">
                <a:latin typeface="Arial" panose="020B0604020202020204" pitchFamily="34" charset="0"/>
                <a:cs typeface="Arial" panose="020B0604020202020204" pitchFamily="34" charset="0"/>
              </a:rPr>
              <a:t>WinMACCS</a:t>
            </a:r>
            <a:r>
              <a:rPr lang="en-US" sz="1400" dirty="0">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It would be of good practice to develop a script that can re-order the columns in the KNPS weather file to align with that of the </a:t>
            </a:r>
            <a:r>
              <a:rPr lang="en-US" sz="1400" dirty="0" err="1">
                <a:latin typeface="Arial" panose="020B0604020202020204" pitchFamily="34" charset="0"/>
                <a:cs typeface="Arial" panose="020B0604020202020204" pitchFamily="34" charset="0"/>
              </a:rPr>
              <a:t>WinMACCS</a:t>
            </a:r>
            <a:r>
              <a:rPr lang="en-US" sz="1400" dirty="0">
                <a:latin typeface="Arial" panose="020B0604020202020204" pitchFamily="34" charset="0"/>
                <a:cs typeface="Arial" panose="020B0604020202020204" pitchFamily="34" charset="0"/>
              </a:rPr>
              <a:t> code and to add some of the outstanding columns. This will maintain the integrity of the weather file.</a:t>
            </a:r>
          </a:p>
        </p:txBody>
      </p:sp>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sz="4000" b="1" dirty="0">
                <a:latin typeface="Arial" panose="020B0604020202020204" pitchFamily="34" charset="0"/>
                <a:cs typeface="Arial" panose="020B0604020202020204" pitchFamily="34" charset="0"/>
              </a:rPr>
              <a:t>Conclusions and Recommendations</a:t>
            </a:r>
            <a:endParaRPr lang="en-US" dirty="0"/>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21</a:t>
            </a:fld>
            <a:endParaRPr lang="en-US"/>
          </a:p>
        </p:txBody>
      </p:sp>
    </p:spTree>
    <p:extLst>
      <p:ext uri="{BB962C8B-B14F-4D97-AF65-F5344CB8AC3E}">
        <p14:creationId xmlns:p14="http://schemas.microsoft.com/office/powerpoint/2010/main" val="11839538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6F773C-790C-4AD5-A756-079EFE4D5F91}"/>
              </a:ext>
            </a:extLst>
          </p:cNvPr>
          <p:cNvSpPr>
            <a:spLocks noGrp="1"/>
          </p:cNvSpPr>
          <p:nvPr>
            <p:ph idx="1"/>
          </p:nvPr>
        </p:nvSpPr>
        <p:spPr>
          <a:xfrm>
            <a:off x="838200" y="1234440"/>
            <a:ext cx="10515600" cy="4942524"/>
          </a:xfrm>
        </p:spPr>
        <p:txBody>
          <a:bodyPr>
            <a:normAutofit fontScale="25000" lnSpcReduction="20000"/>
          </a:bodyPr>
          <a:lstStyle/>
          <a:p>
            <a:r>
              <a:rPr lang="en-US" sz="3200" dirty="0">
                <a:latin typeface="Arial" panose="020B0604020202020204" pitchFamily="34" charset="0"/>
                <a:cs typeface="Arial" panose="020B0604020202020204" pitchFamily="34" charset="0"/>
              </a:rPr>
              <a:t>[1] 	IAEA, “Safety Assessment for Facilities and Activities, No. GSR Part 4,” </a:t>
            </a:r>
            <a:r>
              <a:rPr lang="en-US" sz="3200" dirty="0" err="1">
                <a:latin typeface="Arial" panose="020B0604020202020204" pitchFamily="34" charset="0"/>
                <a:cs typeface="Arial" panose="020B0604020202020204" pitchFamily="34" charset="0"/>
              </a:rPr>
              <a:t>Internation</a:t>
            </a:r>
            <a:r>
              <a:rPr lang="en-US" sz="3200" dirty="0">
                <a:latin typeface="Arial" panose="020B0604020202020204" pitchFamily="34" charset="0"/>
                <a:cs typeface="Arial" panose="020B0604020202020204" pitchFamily="34" charset="0"/>
              </a:rPr>
              <a:t> Atomic Energy Agency, Vienna, 2016.</a:t>
            </a:r>
          </a:p>
          <a:p>
            <a:r>
              <a:rPr lang="en-US" sz="3200" dirty="0">
                <a:latin typeface="Arial" panose="020B0604020202020204" pitchFamily="34" charset="0"/>
                <a:cs typeface="Arial" panose="020B0604020202020204" pitchFamily="34" charset="0"/>
              </a:rPr>
              <a:t>[2] 	D. M. Osborn, “Seamless Level 2/Level 3 Probabilistic Risk Assessment Using Dynamic Event Tree Analysis,” Graduate Program in Nuclear Engineering The Ohio State University, Ohio, 2013.</a:t>
            </a:r>
          </a:p>
          <a:p>
            <a:r>
              <a:rPr lang="en-US" sz="3200" dirty="0">
                <a:latin typeface="Arial" panose="020B0604020202020204" pitchFamily="34" charset="0"/>
                <a:cs typeface="Arial" panose="020B0604020202020204" pitchFamily="34" charset="0"/>
              </a:rPr>
              <a:t>[3] 	J. Leute, F. Walton and R. Mitchell, “MACCS (MELCOR Accident Consequence Code System) User Guide – Version 4.0,” Sandia National Laboratories, Albuquerque, New Mexico 87185, 2021.</a:t>
            </a:r>
          </a:p>
          <a:p>
            <a:r>
              <a:rPr lang="en-US" sz="3200" dirty="0">
                <a:latin typeface="Arial" panose="020B0604020202020204" pitchFamily="34" charset="0"/>
                <a:cs typeface="Arial" panose="020B0604020202020204" pitchFamily="34" charset="0"/>
              </a:rPr>
              <a:t>[4] 	A. J. </a:t>
            </a:r>
            <a:r>
              <a:rPr lang="en-US" sz="3200" dirty="0" err="1">
                <a:latin typeface="Arial" panose="020B0604020202020204" pitchFamily="34" charset="0"/>
                <a:cs typeface="Arial" panose="020B0604020202020204" pitchFamily="34" charset="0"/>
              </a:rPr>
              <a:t>Nosek</a:t>
            </a:r>
            <a:r>
              <a:rPr lang="en-US" sz="3200" dirty="0">
                <a:latin typeface="Arial" panose="020B0604020202020204" pitchFamily="34" charset="0"/>
                <a:cs typeface="Arial" panose="020B0604020202020204" pitchFamily="34" charset="0"/>
              </a:rPr>
              <a:t> and N. Bixler, “MACCS Theory Manual,” Sandia National Laboratories, Washington, DC, 2021.</a:t>
            </a:r>
          </a:p>
          <a:p>
            <a:r>
              <a:rPr lang="en-US" sz="3200" dirty="0">
                <a:latin typeface="Arial" panose="020B0604020202020204" pitchFamily="34" charset="0"/>
                <a:cs typeface="Arial" panose="020B0604020202020204" pitchFamily="34" charset="0"/>
              </a:rPr>
              <a:t>[5] 	A. </a:t>
            </a:r>
            <a:r>
              <a:rPr lang="en-US" sz="3200" dirty="0" err="1">
                <a:latin typeface="Arial" panose="020B0604020202020204" pitchFamily="34" charset="0"/>
                <a:cs typeface="Arial" panose="020B0604020202020204" pitchFamily="34" charset="0"/>
              </a:rPr>
              <a:t>Nosek</a:t>
            </a:r>
            <a:r>
              <a:rPr lang="en-US" sz="3200" dirty="0">
                <a:latin typeface="Arial" panose="020B0604020202020204" pitchFamily="34" charset="0"/>
                <a:cs typeface="Arial" panose="020B0604020202020204" pitchFamily="34" charset="0"/>
              </a:rPr>
              <a:t>, “Theory of Consequence Analysis Using MACCS, Part 1-3,” in MACCS Workshop 2021, US Nuclear Regulatory Commission, 2021. </a:t>
            </a:r>
          </a:p>
          <a:p>
            <a:r>
              <a:rPr lang="en-US" sz="3200" dirty="0">
                <a:latin typeface="Arial" panose="020B0604020202020204" pitchFamily="34" charset="0"/>
                <a:cs typeface="Arial" panose="020B0604020202020204" pitchFamily="34" charset="0"/>
              </a:rPr>
              <a:t>[6] 	Y. </a:t>
            </a:r>
            <a:r>
              <a:rPr lang="en-US" sz="3200" dirty="0" err="1">
                <a:latin typeface="Arial" panose="020B0604020202020204" pitchFamily="34" charset="0"/>
                <a:cs typeface="Arial" panose="020B0604020202020204" pitchFamily="34" charset="0"/>
              </a:rPr>
              <a:t>Combrink</a:t>
            </a:r>
            <a:r>
              <a:rPr lang="en-US" sz="3200" dirty="0">
                <a:latin typeface="Arial" panose="020B0604020202020204" pitchFamily="34" charset="0"/>
                <a:cs typeface="Arial" panose="020B0604020202020204" pitchFamily="34" charset="0"/>
              </a:rPr>
              <a:t>, S. </a:t>
            </a:r>
            <a:r>
              <a:rPr lang="en-US" sz="3200" dirty="0" err="1">
                <a:latin typeface="Arial" panose="020B0604020202020204" pitchFamily="34" charset="0"/>
                <a:cs typeface="Arial" panose="020B0604020202020204" pitchFamily="34" charset="0"/>
              </a:rPr>
              <a:t>Ghoorum</a:t>
            </a:r>
            <a:r>
              <a:rPr lang="en-US" sz="3200" dirty="0">
                <a:latin typeface="Arial" panose="020B0604020202020204" pitchFamily="34" charset="0"/>
                <a:cs typeface="Arial" panose="020B0604020202020204" pitchFamily="34" charset="0"/>
              </a:rPr>
              <a:t> and L. Perryman, “The Koeberg Level 3 PSA Study, PSA-R-T16-01 Revision 17,” Eskom, Cape Town, 2015.</a:t>
            </a:r>
          </a:p>
          <a:p>
            <a:r>
              <a:rPr lang="en-US" sz="3200" dirty="0">
                <a:latin typeface="Arial" panose="020B0604020202020204" pitchFamily="34" charset="0"/>
                <a:cs typeface="Arial" panose="020B0604020202020204" pitchFamily="34" charset="0"/>
              </a:rPr>
              <a:t>[7] 	A. </a:t>
            </a:r>
            <a:r>
              <a:rPr lang="en-US" sz="3200" dirty="0" err="1">
                <a:latin typeface="Arial" panose="020B0604020202020204" pitchFamily="34" charset="0"/>
                <a:cs typeface="Arial" panose="020B0604020202020204" pitchFamily="34" charset="0"/>
              </a:rPr>
              <a:t>Caldell</a:t>
            </a:r>
            <a:r>
              <a:rPr lang="en-US" sz="3200" dirty="0">
                <a:latin typeface="Arial" panose="020B0604020202020204" pitchFamily="34" charset="0"/>
                <a:cs typeface="Arial" panose="020B0604020202020204" pitchFamily="34" charset="0"/>
              </a:rPr>
              <a:t>, “Addressing Off-site Consequence Criteria Using Level 3 Probabilistic Safety Assessment,” Department of Nuclear Power Safety KTH Royal Institute of Technology , Stockholm, Sweden, 2012.</a:t>
            </a:r>
          </a:p>
          <a:p>
            <a:r>
              <a:rPr lang="en-US" sz="3200" dirty="0">
                <a:latin typeface="Arial" panose="020B0604020202020204" pitchFamily="34" charset="0"/>
                <a:cs typeface="Arial" panose="020B0604020202020204" pitchFamily="34" charset="0"/>
              </a:rPr>
              <a:t>[8] 	NEA, “NEA/CSNI/R(2018)1: Status of Practice for Level 3 Probabilistic Safety Assessments,” NUCLEAR ENERGY AGENCY, Issy-les-</a:t>
            </a:r>
            <a:r>
              <a:rPr lang="en-US" sz="3200" dirty="0" err="1">
                <a:latin typeface="Arial" panose="020B0604020202020204" pitchFamily="34" charset="0"/>
                <a:cs typeface="Arial" panose="020B0604020202020204" pitchFamily="34" charset="0"/>
              </a:rPr>
              <a:t>Moulineaux</a:t>
            </a:r>
            <a:r>
              <a:rPr lang="en-US" sz="3200" dirty="0">
                <a:latin typeface="Arial" panose="020B0604020202020204" pitchFamily="34" charset="0"/>
                <a:cs typeface="Arial" panose="020B0604020202020204" pitchFamily="34" charset="0"/>
              </a:rPr>
              <a:t>, 2018.</a:t>
            </a:r>
          </a:p>
          <a:p>
            <a:r>
              <a:rPr lang="en-US" sz="3200" dirty="0">
                <a:latin typeface="Arial" panose="020B0604020202020204" pitchFamily="34" charset="0"/>
                <a:cs typeface="Arial" panose="020B0604020202020204" pitchFamily="34" charset="0"/>
              </a:rPr>
              <a:t>[9] 	USNRC, “U.S. NRC Level 3 Probabilistic Risk Assessment (PRA) Project: Volume 3d: Reactor, At-Power, Level 3 PRA for Internal Events and Floods,” United State National Regulatory Commission, Washington, DC, 2022.</a:t>
            </a:r>
          </a:p>
          <a:p>
            <a:r>
              <a:rPr lang="en-US" sz="3200" dirty="0">
                <a:latin typeface="Arial" panose="020B0604020202020204" pitchFamily="34" charset="0"/>
                <a:cs typeface="Arial" panose="020B0604020202020204" pitchFamily="34" charset="0"/>
              </a:rPr>
              <a:t>[10] 	IAEA-TECDOC-1914, “Case Study on Assessment of Radiological Environmental Impact from Potential Exposure,” INTERNATIONAL ATOMIC ENERGY AGENCY, VIENNA, 2020.</a:t>
            </a:r>
          </a:p>
          <a:p>
            <a:r>
              <a:rPr lang="en-US" sz="3200" dirty="0">
                <a:latin typeface="Arial" panose="020B0604020202020204" pitchFamily="34" charset="0"/>
                <a:cs typeface="Arial" panose="020B0604020202020204" pitchFamily="34" charset="0"/>
              </a:rPr>
              <a:t>[11] 	J. </a:t>
            </a:r>
            <a:r>
              <a:rPr lang="en-US" sz="3200" dirty="0" err="1">
                <a:latin typeface="Arial" panose="020B0604020202020204" pitchFamily="34" charset="0"/>
                <a:cs typeface="Arial" panose="020B0604020202020204" pitchFamily="34" charset="0"/>
              </a:rPr>
              <a:t>Bluett</a:t>
            </a:r>
            <a:r>
              <a:rPr lang="en-US" sz="3200" dirty="0">
                <a:latin typeface="Arial" panose="020B0604020202020204" pitchFamily="34" charset="0"/>
                <a:cs typeface="Arial" panose="020B0604020202020204" pitchFamily="34" charset="0"/>
              </a:rPr>
              <a:t>, N. </a:t>
            </a:r>
            <a:r>
              <a:rPr lang="en-US" sz="3200" dirty="0" err="1">
                <a:latin typeface="Arial" panose="020B0604020202020204" pitchFamily="34" charset="0"/>
                <a:cs typeface="Arial" panose="020B0604020202020204" pitchFamily="34" charset="0"/>
              </a:rPr>
              <a:t>Gimson</a:t>
            </a:r>
            <a:r>
              <a:rPr lang="en-US" sz="3200" dirty="0">
                <a:latin typeface="Arial" panose="020B0604020202020204" pitchFamily="34" charset="0"/>
                <a:cs typeface="Arial" panose="020B0604020202020204" pitchFamily="34" charset="0"/>
              </a:rPr>
              <a:t>, G. Fisher, C. </a:t>
            </a:r>
            <a:r>
              <a:rPr lang="en-US" sz="3200" dirty="0" err="1">
                <a:latin typeface="Arial" panose="020B0604020202020204" pitchFamily="34" charset="0"/>
                <a:cs typeface="Arial" panose="020B0604020202020204" pitchFamily="34" charset="0"/>
              </a:rPr>
              <a:t>Heydenrych</a:t>
            </a:r>
            <a:r>
              <a:rPr lang="en-US" sz="3200" dirty="0">
                <a:latin typeface="Arial" panose="020B0604020202020204" pitchFamily="34" charset="0"/>
                <a:cs typeface="Arial" panose="020B0604020202020204" pitchFamily="34" charset="0"/>
              </a:rPr>
              <a:t>, T. Freeman and J. Godfrey, “Good Practice Guide for Atmospheric Dispersion Modelling,” Air Quality Technical Report 27 , New Zealand , 2004 .</a:t>
            </a:r>
          </a:p>
          <a:p>
            <a:r>
              <a:rPr lang="en-US" sz="3200" dirty="0">
                <a:latin typeface="Arial" panose="020B0604020202020204" pitchFamily="34" charset="0"/>
                <a:cs typeface="Arial" panose="020B0604020202020204" pitchFamily="34" charset="0"/>
              </a:rPr>
              <a:t>[12] 	N. Bixler, J. Jones, D. Osborn and S. Weber, “ NUREG/CR-7009: MACCS Best Practices as Applied in the State-of-the-Art Reactor Consequence Analyses (SOARCA) Project,” U.S. Nuclear Regulatory Commission, United States, 2014.</a:t>
            </a:r>
          </a:p>
          <a:p>
            <a:r>
              <a:rPr lang="en-US" sz="3200" dirty="0">
                <a:latin typeface="Arial" panose="020B0604020202020204" pitchFamily="34" charset="0"/>
                <a:cs typeface="Arial" panose="020B0604020202020204" pitchFamily="34" charset="0"/>
              </a:rPr>
              <a:t>[13] 	A. </a:t>
            </a:r>
            <a:r>
              <a:rPr lang="en-US" sz="3200" dirty="0" err="1">
                <a:latin typeface="Arial" panose="020B0604020202020204" pitchFamily="34" charset="0"/>
                <a:cs typeface="Arial" panose="020B0604020202020204" pitchFamily="34" charset="0"/>
              </a:rPr>
              <a:t>Nosek</a:t>
            </a:r>
            <a:r>
              <a:rPr lang="en-US" sz="3200" dirty="0">
                <a:latin typeface="Arial" panose="020B0604020202020204" pitchFamily="34" charset="0"/>
                <a:cs typeface="Arial" panose="020B0604020202020204" pitchFamily="34" charset="0"/>
              </a:rPr>
              <a:t> and N. Bixler, “SANDIA REPORT: "MACCS Theory Manual",” Sandia National Laboratories, Washington, DC 20555, 2021.</a:t>
            </a:r>
          </a:p>
          <a:p>
            <a:r>
              <a:rPr lang="en-US" sz="3200" dirty="0">
                <a:latin typeface="Arial" panose="020B0604020202020204" pitchFamily="34" charset="0"/>
                <a:cs typeface="Arial" panose="020B0604020202020204" pitchFamily="34" charset="0"/>
              </a:rPr>
              <a:t>[14] 	M. </a:t>
            </a:r>
            <a:r>
              <a:rPr lang="en-US" sz="3200" dirty="0" err="1">
                <a:latin typeface="Arial" panose="020B0604020202020204" pitchFamily="34" charset="0"/>
                <a:cs typeface="Arial" panose="020B0604020202020204" pitchFamily="34" charset="0"/>
              </a:rPr>
              <a:t>Embaby</a:t>
            </a:r>
            <a:r>
              <a:rPr lang="en-US" sz="3200" dirty="0">
                <a:latin typeface="Arial" panose="020B0604020202020204" pitchFamily="34" charset="0"/>
                <a:cs typeface="Arial" panose="020B0604020202020204" pitchFamily="34" charset="0"/>
              </a:rPr>
              <a:t>, A. </a:t>
            </a:r>
            <a:r>
              <a:rPr lang="en-US" sz="3200" dirty="0" err="1">
                <a:latin typeface="Arial" panose="020B0604020202020204" pitchFamily="34" charset="0"/>
                <a:cs typeface="Arial" panose="020B0604020202020204" pitchFamily="34" charset="0"/>
              </a:rPr>
              <a:t>Mayhoub</a:t>
            </a:r>
            <a:r>
              <a:rPr lang="en-US" sz="3200" dirty="0">
                <a:latin typeface="Arial" panose="020B0604020202020204" pitchFamily="34" charset="0"/>
                <a:cs typeface="Arial" panose="020B0604020202020204" pitchFamily="34" charset="0"/>
              </a:rPr>
              <a:t>, K. Essa and S. </a:t>
            </a:r>
            <a:r>
              <a:rPr lang="en-US" sz="3200" dirty="0" err="1">
                <a:latin typeface="Arial" panose="020B0604020202020204" pitchFamily="34" charset="0"/>
                <a:cs typeface="Arial" panose="020B0604020202020204" pitchFamily="34" charset="0"/>
              </a:rPr>
              <a:t>Etman</a:t>
            </a:r>
            <a:r>
              <a:rPr lang="en-US" sz="3200" dirty="0">
                <a:latin typeface="Arial" panose="020B0604020202020204" pitchFamily="34" charset="0"/>
                <a:cs typeface="Arial" panose="020B0604020202020204" pitchFamily="34" charset="0"/>
              </a:rPr>
              <a:t>, “Maximum ground level concentration of air pollutant,” Mathematics and Theoretical Physics Department , Nuclear Research Center, Egypt, 2001.</a:t>
            </a:r>
          </a:p>
          <a:p>
            <a:r>
              <a:rPr lang="en-US" sz="3200" dirty="0">
                <a:latin typeface="Arial" panose="020B0604020202020204" pitchFamily="34" charset="0"/>
                <a:cs typeface="Arial" panose="020B0604020202020204" pitchFamily="34" charset="0"/>
              </a:rPr>
              <a:t>[15] 	A. Caldwell, “Addressing Off-site Consequence Criteria Using Level 3 Probabilistic Safety Assessment,” Department of Nuclear Power Safety KTH Royal Institute of Technology, Stockholm, Sweden, 2012.</a:t>
            </a:r>
          </a:p>
          <a:p>
            <a:r>
              <a:rPr lang="en-US" sz="3200" dirty="0">
                <a:latin typeface="Arial" panose="020B0604020202020204" pitchFamily="34" charset="0"/>
                <a:cs typeface="Arial" panose="020B0604020202020204" pitchFamily="34" charset="0"/>
              </a:rPr>
              <a:t>[16] 	T. </a:t>
            </a:r>
            <a:r>
              <a:rPr lang="en-US" sz="3200" dirty="0" err="1">
                <a:latin typeface="Arial" panose="020B0604020202020204" pitchFamily="34" charset="0"/>
                <a:cs typeface="Arial" panose="020B0604020202020204" pitchFamily="34" charset="0"/>
              </a:rPr>
              <a:t>Dinoko</a:t>
            </a:r>
            <a:r>
              <a:rPr lang="en-US" sz="3200" dirty="0">
                <a:latin typeface="Arial" panose="020B0604020202020204" pitchFamily="34" charset="0"/>
                <a:cs typeface="Arial" panose="020B0604020202020204" pitchFamily="34" charset="0"/>
              </a:rPr>
              <a:t>, “MODELING OF THE DISPERSION OF RADIONUCLIDES AROUND A Nuclear Power Station,” Department of Physics, University of the Western Cape. , Western Cape. , 2009.</a:t>
            </a:r>
          </a:p>
          <a:p>
            <a:r>
              <a:rPr lang="en-US" sz="3200" dirty="0">
                <a:latin typeface="Arial" panose="020B0604020202020204" pitchFamily="34" charset="0"/>
                <a:cs typeface="Arial" panose="020B0604020202020204" pitchFamily="34" charset="0"/>
              </a:rPr>
              <a:t>[17] 	A. Abdel-Rahman, “On the dispersion models and atmospheric dispersion,” Int. J. Global Warming, vol. 3, no. 3, pp. 257-273, 2011. </a:t>
            </a: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dirty="0"/>
              <a:t>References</a:t>
            </a:r>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22</a:t>
            </a:fld>
            <a:endParaRPr lang="en-US"/>
          </a:p>
        </p:txBody>
      </p:sp>
    </p:spTree>
    <p:extLst>
      <p:ext uri="{BB962C8B-B14F-4D97-AF65-F5344CB8AC3E}">
        <p14:creationId xmlns:p14="http://schemas.microsoft.com/office/powerpoint/2010/main" val="15158596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581C7-BBEC-4318-8212-E8F46CB33FB4}"/>
              </a:ext>
            </a:extLst>
          </p:cNvPr>
          <p:cNvSpPr>
            <a:spLocks noGrp="1"/>
          </p:cNvSpPr>
          <p:nvPr>
            <p:ph type="title"/>
          </p:nvPr>
        </p:nvSpPr>
        <p:spPr/>
        <p:txBody>
          <a:bodyPr/>
          <a:lstStyle/>
          <a:p>
            <a:r>
              <a:rPr lang="en-US" dirty="0"/>
              <a:t>Thank you</a:t>
            </a:r>
          </a:p>
        </p:txBody>
      </p:sp>
      <p:sp>
        <p:nvSpPr>
          <p:cNvPr id="3" name="Slide Number Placeholder 2">
            <a:extLst>
              <a:ext uri="{FF2B5EF4-FFF2-40B4-BE49-F238E27FC236}">
                <a16:creationId xmlns:a16="http://schemas.microsoft.com/office/drawing/2014/main" id="{CC9DBBA2-5F44-2183-75B4-BDD6C9325B9E}"/>
              </a:ext>
            </a:extLst>
          </p:cNvPr>
          <p:cNvSpPr>
            <a:spLocks noGrp="1"/>
          </p:cNvSpPr>
          <p:nvPr>
            <p:ph type="sldNum" sz="quarter" idx="12"/>
          </p:nvPr>
        </p:nvSpPr>
        <p:spPr/>
        <p:txBody>
          <a:bodyPr/>
          <a:lstStyle/>
          <a:p>
            <a:fld id="{62B30900-D744-4EA3-BE04-D9335B37CC9C}" type="slidenum">
              <a:rPr lang="en-US" smtClean="0"/>
              <a:t>23</a:t>
            </a:fld>
            <a:endParaRPr lang="en-US"/>
          </a:p>
        </p:txBody>
      </p:sp>
    </p:spTree>
    <p:extLst>
      <p:ext uri="{BB962C8B-B14F-4D97-AF65-F5344CB8AC3E}">
        <p14:creationId xmlns:p14="http://schemas.microsoft.com/office/powerpoint/2010/main" val="3740854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6F773C-790C-4AD5-A756-079EFE4D5F91}"/>
              </a:ext>
            </a:extLst>
          </p:cNvPr>
          <p:cNvSpPr>
            <a:spLocks noGrp="1"/>
          </p:cNvSpPr>
          <p:nvPr>
            <p:ph idx="1"/>
          </p:nvPr>
        </p:nvSpPr>
        <p:spPr>
          <a:xfrm>
            <a:off x="276224" y="1325563"/>
            <a:ext cx="11763375" cy="4942524"/>
          </a:xfrm>
        </p:spPr>
        <p:txBody>
          <a:bodyPr>
            <a:normAutofit/>
          </a:bodyPr>
          <a:lstStyle/>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The work outlines how the transport and dispersion model of MACCS – the ATMOS module, can be developed in South Africa to performed in the level 3 PRA analysis to analyze the off-site radiological consequences analysis of a potential accident releases of radioactive materials in the vicinity of the NPP. </a:t>
            </a: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This will be done to aid the regulator to use MACCS to perform independent verification of the currently employed Level 3 code by the KNPS.</a:t>
            </a:r>
          </a:p>
          <a:p>
            <a:endParaRPr lang="en-US" sz="1800"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dirty="0"/>
              <a:t>Motivation</a:t>
            </a:r>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3</a:t>
            </a:fld>
            <a:endParaRPr lang="en-US"/>
          </a:p>
        </p:txBody>
      </p:sp>
    </p:spTree>
    <p:extLst>
      <p:ext uri="{BB962C8B-B14F-4D97-AF65-F5344CB8AC3E}">
        <p14:creationId xmlns:p14="http://schemas.microsoft.com/office/powerpoint/2010/main" val="159123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6F773C-790C-4AD5-A756-079EFE4D5F91}"/>
              </a:ext>
            </a:extLst>
          </p:cNvPr>
          <p:cNvSpPr>
            <a:spLocks noGrp="1"/>
          </p:cNvSpPr>
          <p:nvPr>
            <p:ph idx="1"/>
          </p:nvPr>
        </p:nvSpPr>
        <p:spPr>
          <a:xfrm>
            <a:off x="228599" y="1215389"/>
            <a:ext cx="11896725" cy="5252085"/>
          </a:xfrm>
        </p:spPr>
        <p:txBody>
          <a:bodyPr>
            <a:noAutofit/>
          </a:bodyPr>
          <a:lstStyle/>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The responses of the containment due to severe accident were grouped into eight release categories in the KNPS as described in the level 3 PSA report. The different release categories are designated RC-1 through to RC-8. </a:t>
            </a: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The release category that was selected for the simulation was RC-3, which is described as follows: “The containment remains </a:t>
            </a:r>
            <a:r>
              <a:rPr lang="en-US" sz="2000" dirty="0" err="1">
                <a:latin typeface="Arial" panose="020B0604020202020204" pitchFamily="34" charset="0"/>
                <a:cs typeface="Arial" panose="020B0604020202020204" pitchFamily="34" charset="0"/>
              </a:rPr>
              <a:t>unisolated</a:t>
            </a:r>
            <a:r>
              <a:rPr lang="en-US" sz="2000" dirty="0">
                <a:latin typeface="Arial" panose="020B0604020202020204" pitchFamily="34" charset="0"/>
                <a:cs typeface="Arial" panose="020B0604020202020204" pitchFamily="34" charset="0"/>
              </a:rPr>
              <a:t>, resulting in a continuous radioactive release into the external environment. Containment spray function is irrelevant in by-pass accidents, but Containment spray is impaired in CI failure accidents resulting in an unfiltered release.” </a:t>
            </a: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This scenario was modelled with the aim of developing the MACCS model using KNPS data.</a:t>
            </a:r>
          </a:p>
        </p:txBody>
      </p:sp>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sz="4000" b="1" dirty="0">
                <a:latin typeface="Arial" panose="020B0604020202020204" pitchFamily="34" charset="0"/>
                <a:cs typeface="Arial" panose="020B0604020202020204" pitchFamily="34" charset="0"/>
              </a:rPr>
              <a:t>Problem Description</a:t>
            </a:r>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4</a:t>
            </a:fld>
            <a:endParaRPr lang="en-US"/>
          </a:p>
        </p:txBody>
      </p:sp>
    </p:spTree>
    <p:extLst>
      <p:ext uri="{BB962C8B-B14F-4D97-AF65-F5344CB8AC3E}">
        <p14:creationId xmlns:p14="http://schemas.microsoft.com/office/powerpoint/2010/main" val="26680331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6F773C-790C-4AD5-A756-079EFE4D5F91}"/>
              </a:ext>
            </a:extLst>
          </p:cNvPr>
          <p:cNvSpPr>
            <a:spLocks noGrp="1"/>
          </p:cNvSpPr>
          <p:nvPr>
            <p:ph idx="1"/>
          </p:nvPr>
        </p:nvSpPr>
        <p:spPr>
          <a:xfrm>
            <a:off x="838200" y="1234440"/>
            <a:ext cx="10515600" cy="4942524"/>
          </a:xfrm>
        </p:spPr>
        <p:txBody>
          <a:bodyPr>
            <a:normAutofit/>
          </a:bodyPr>
          <a:lstStyle/>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The present work focused only on the ATMOS module of MACCS, which is based on estimating atmospheric transport and dispersion capabilities of the off-site consequences of a severe accident in the KNPS resulting in major release of radioactivity to the environment. </a:t>
            </a: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Results on other modules of MACCS will be published separately as part of the ongoing project.</a:t>
            </a:r>
          </a:p>
        </p:txBody>
      </p:sp>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sz="4000" b="1" dirty="0">
                <a:latin typeface="Arial" panose="020B0604020202020204" pitchFamily="34" charset="0"/>
                <a:cs typeface="Arial" panose="020B0604020202020204" pitchFamily="34" charset="0"/>
              </a:rPr>
              <a:t>Scope</a:t>
            </a:r>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5</a:t>
            </a:fld>
            <a:endParaRPr lang="en-US"/>
          </a:p>
        </p:txBody>
      </p:sp>
    </p:spTree>
    <p:extLst>
      <p:ext uri="{BB962C8B-B14F-4D97-AF65-F5344CB8AC3E}">
        <p14:creationId xmlns:p14="http://schemas.microsoft.com/office/powerpoint/2010/main" val="128361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C4F049BE-976E-88E6-69FA-25695B6BBB45}"/>
              </a:ext>
            </a:extLst>
          </p:cNvPr>
          <p:cNvPicPr>
            <a:picLocks noGrp="1" noChangeAspect="1"/>
          </p:cNvPicPr>
          <p:nvPr>
            <p:ph idx="1"/>
          </p:nvPr>
        </p:nvPicPr>
        <p:blipFill>
          <a:blip r:embed="rId2"/>
          <a:stretch>
            <a:fillRect/>
          </a:stretch>
        </p:blipFill>
        <p:spPr>
          <a:xfrm>
            <a:off x="269575" y="1423096"/>
            <a:ext cx="10574551" cy="4634804"/>
          </a:xfrm>
          <a:prstGeom prst="rect">
            <a:avLst/>
          </a:prstGeom>
        </p:spPr>
      </p:pic>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dirty="0" err="1"/>
              <a:t>WinMACCS</a:t>
            </a:r>
            <a:r>
              <a:rPr lang="en-US" dirty="0"/>
              <a:t> Overview</a:t>
            </a:r>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6</a:t>
            </a:fld>
            <a:endParaRPr lang="en-US"/>
          </a:p>
        </p:txBody>
      </p:sp>
      <p:cxnSp>
        <p:nvCxnSpPr>
          <p:cNvPr id="10" name="Straight Connector 9">
            <a:extLst>
              <a:ext uri="{FF2B5EF4-FFF2-40B4-BE49-F238E27FC236}">
                <a16:creationId xmlns:a16="http://schemas.microsoft.com/office/drawing/2014/main" id="{9915BF39-AF3E-26AB-FD1C-B39F9E94393B}"/>
              </a:ext>
            </a:extLst>
          </p:cNvPr>
          <p:cNvCxnSpPr>
            <a:cxnSpLocks/>
          </p:cNvCxnSpPr>
          <p:nvPr/>
        </p:nvCxnSpPr>
        <p:spPr>
          <a:xfrm>
            <a:off x="142875" y="1325563"/>
            <a:ext cx="3924300" cy="0"/>
          </a:xfrm>
          <a:prstGeom prst="line">
            <a:avLst/>
          </a:prstGeom>
          <a:ln w="47625"/>
        </p:spPr>
        <p:style>
          <a:lnRef idx="3">
            <a:schemeClr val="accent2"/>
          </a:lnRef>
          <a:fillRef idx="0">
            <a:schemeClr val="accent2"/>
          </a:fillRef>
          <a:effectRef idx="2">
            <a:schemeClr val="accent2"/>
          </a:effectRef>
          <a:fontRef idx="minor">
            <a:schemeClr val="tx1"/>
          </a:fontRef>
        </p:style>
      </p:cxnSp>
      <p:cxnSp>
        <p:nvCxnSpPr>
          <p:cNvPr id="11" name="Straight Connector 10">
            <a:extLst>
              <a:ext uri="{FF2B5EF4-FFF2-40B4-BE49-F238E27FC236}">
                <a16:creationId xmlns:a16="http://schemas.microsoft.com/office/drawing/2014/main" id="{CD4C1404-5FD5-D2EF-87B7-62840FE5DE4D}"/>
              </a:ext>
            </a:extLst>
          </p:cNvPr>
          <p:cNvCxnSpPr>
            <a:cxnSpLocks/>
          </p:cNvCxnSpPr>
          <p:nvPr/>
        </p:nvCxnSpPr>
        <p:spPr>
          <a:xfrm flipV="1">
            <a:off x="4067175" y="1325563"/>
            <a:ext cx="0" cy="4629150"/>
          </a:xfrm>
          <a:prstGeom prst="line">
            <a:avLst/>
          </a:prstGeom>
          <a:ln w="47625"/>
        </p:spPr>
        <p:style>
          <a:lnRef idx="3">
            <a:schemeClr val="accent2"/>
          </a:lnRef>
          <a:fillRef idx="0">
            <a:schemeClr val="accent2"/>
          </a:fillRef>
          <a:effectRef idx="2">
            <a:schemeClr val="accent2"/>
          </a:effectRef>
          <a:fontRef idx="minor">
            <a:schemeClr val="tx1"/>
          </a:fontRef>
        </p:style>
      </p:cxnSp>
      <p:cxnSp>
        <p:nvCxnSpPr>
          <p:cNvPr id="12" name="Straight Connector 11">
            <a:extLst>
              <a:ext uri="{FF2B5EF4-FFF2-40B4-BE49-F238E27FC236}">
                <a16:creationId xmlns:a16="http://schemas.microsoft.com/office/drawing/2014/main" id="{1BAA4C0B-B2C8-8FBC-7927-CE483BF6484E}"/>
              </a:ext>
            </a:extLst>
          </p:cNvPr>
          <p:cNvCxnSpPr>
            <a:cxnSpLocks/>
          </p:cNvCxnSpPr>
          <p:nvPr/>
        </p:nvCxnSpPr>
        <p:spPr>
          <a:xfrm flipV="1">
            <a:off x="142875" y="1325563"/>
            <a:ext cx="0" cy="4629150"/>
          </a:xfrm>
          <a:prstGeom prst="line">
            <a:avLst/>
          </a:prstGeom>
          <a:ln w="47625"/>
        </p:spPr>
        <p:style>
          <a:lnRef idx="3">
            <a:schemeClr val="accent2"/>
          </a:lnRef>
          <a:fillRef idx="0">
            <a:schemeClr val="accent2"/>
          </a:fillRef>
          <a:effectRef idx="2">
            <a:schemeClr val="accent2"/>
          </a:effectRef>
          <a:fontRef idx="minor">
            <a:schemeClr val="tx1"/>
          </a:fontRef>
        </p:style>
      </p:cxnSp>
      <p:cxnSp>
        <p:nvCxnSpPr>
          <p:cNvPr id="13" name="Straight Connector 12">
            <a:extLst>
              <a:ext uri="{FF2B5EF4-FFF2-40B4-BE49-F238E27FC236}">
                <a16:creationId xmlns:a16="http://schemas.microsoft.com/office/drawing/2014/main" id="{1511B5F4-D5AA-8600-9685-37AC6D65A813}"/>
              </a:ext>
            </a:extLst>
          </p:cNvPr>
          <p:cNvCxnSpPr>
            <a:cxnSpLocks/>
          </p:cNvCxnSpPr>
          <p:nvPr/>
        </p:nvCxnSpPr>
        <p:spPr>
          <a:xfrm>
            <a:off x="142875" y="5954713"/>
            <a:ext cx="3924300" cy="0"/>
          </a:xfrm>
          <a:prstGeom prst="line">
            <a:avLst/>
          </a:prstGeom>
          <a:ln w="47625"/>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674751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6F773C-790C-4AD5-A756-079EFE4D5F91}"/>
              </a:ext>
            </a:extLst>
          </p:cNvPr>
          <p:cNvSpPr>
            <a:spLocks noGrp="1"/>
          </p:cNvSpPr>
          <p:nvPr>
            <p:ph idx="1"/>
          </p:nvPr>
        </p:nvSpPr>
        <p:spPr>
          <a:xfrm>
            <a:off x="690114" y="1234440"/>
            <a:ext cx="5736566" cy="3566469"/>
          </a:xfrm>
        </p:spPr>
        <p:txBody>
          <a:bodyPr>
            <a:normAutofit/>
          </a:bodyPr>
          <a:lstStyle/>
          <a:p>
            <a:pPr marL="285750" indent="-285750">
              <a:buFont typeface="Arial" panose="020B0604020202020204" pitchFamily="34" charset="0"/>
              <a:buChar char="•"/>
            </a:pPr>
            <a:r>
              <a:rPr lang="en-US" sz="1800" dirty="0">
                <a:latin typeface="Arial" panose="020B0604020202020204" pitchFamily="34" charset="0"/>
                <a:cs typeface="Arial" panose="020B0604020202020204" pitchFamily="34" charset="0"/>
              </a:rPr>
              <a:t>The dispersion and deposition of radioactive nuclides in the ATOMS module of MACCS can be performed by combining the following sets of data as shown by the relationship in the figure. </a:t>
            </a:r>
          </a:p>
          <a:p>
            <a:pPr marL="285750" indent="-285750">
              <a:buFont typeface="Arial" panose="020B0604020202020204" pitchFamily="34" charset="0"/>
              <a:buChar char="•"/>
            </a:pPr>
            <a:r>
              <a:rPr lang="en-US" sz="1800" dirty="0">
                <a:latin typeface="Arial" panose="020B0604020202020204" pitchFamily="34" charset="0"/>
                <a:cs typeface="Arial" panose="020B0604020202020204" pitchFamily="34" charset="0"/>
              </a:rPr>
              <a:t>The analysis combines data sets of weather, source term and other specific atmospheric dispersion parameters to complete the calculations. </a:t>
            </a:r>
          </a:p>
        </p:txBody>
      </p:sp>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sz="4000" b="1" dirty="0">
                <a:latin typeface="Arial" panose="020B0604020202020204" pitchFamily="34" charset="0"/>
                <a:cs typeface="Arial" panose="020B0604020202020204" pitchFamily="34" charset="0"/>
              </a:rPr>
              <a:t>ATMOS</a:t>
            </a:r>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7</a:t>
            </a:fld>
            <a:endParaRPr lang="en-US"/>
          </a:p>
        </p:txBody>
      </p:sp>
      <p:pic>
        <p:nvPicPr>
          <p:cNvPr id="4" name="Picture 3">
            <a:extLst>
              <a:ext uri="{FF2B5EF4-FFF2-40B4-BE49-F238E27FC236}">
                <a16:creationId xmlns:a16="http://schemas.microsoft.com/office/drawing/2014/main" id="{D4BCE9FF-7394-DB92-9E97-E89B4C822F96}"/>
              </a:ext>
            </a:extLst>
          </p:cNvPr>
          <p:cNvPicPr>
            <a:picLocks noChangeAspect="1"/>
          </p:cNvPicPr>
          <p:nvPr/>
        </p:nvPicPr>
        <p:blipFill>
          <a:blip r:embed="rId2"/>
          <a:stretch>
            <a:fillRect/>
          </a:stretch>
        </p:blipFill>
        <p:spPr>
          <a:xfrm>
            <a:off x="6426679" y="1335052"/>
            <a:ext cx="4994695" cy="3895135"/>
          </a:xfrm>
          <a:prstGeom prst="rect">
            <a:avLst/>
          </a:prstGeom>
        </p:spPr>
      </p:pic>
      <p:sp>
        <p:nvSpPr>
          <p:cNvPr id="6" name="TextBox 5">
            <a:extLst>
              <a:ext uri="{FF2B5EF4-FFF2-40B4-BE49-F238E27FC236}">
                <a16:creationId xmlns:a16="http://schemas.microsoft.com/office/drawing/2014/main" id="{C93062FC-CF9E-E0D3-129D-CD199B04A8F3}"/>
              </a:ext>
            </a:extLst>
          </p:cNvPr>
          <p:cNvSpPr txBox="1"/>
          <p:nvPr/>
        </p:nvSpPr>
        <p:spPr>
          <a:xfrm>
            <a:off x="7108166" y="5239676"/>
            <a:ext cx="3830128" cy="369332"/>
          </a:xfrm>
          <a:prstGeom prst="rect">
            <a:avLst/>
          </a:prstGeom>
          <a:noFill/>
        </p:spPr>
        <p:txBody>
          <a:bodyPr wrap="square" rtlCol="0">
            <a:spAutoFit/>
          </a:bodyPr>
          <a:lstStyle/>
          <a:p>
            <a:r>
              <a:rPr lang="en-US" dirty="0"/>
              <a:t> Scope of the ATMOS module </a:t>
            </a:r>
            <a:endParaRPr lang="en-ZA" dirty="0"/>
          </a:p>
        </p:txBody>
      </p:sp>
    </p:spTree>
    <p:extLst>
      <p:ext uri="{BB962C8B-B14F-4D97-AF65-F5344CB8AC3E}">
        <p14:creationId xmlns:p14="http://schemas.microsoft.com/office/powerpoint/2010/main" val="1926498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6F773C-790C-4AD5-A756-079EFE4D5F91}"/>
              </a:ext>
            </a:extLst>
          </p:cNvPr>
          <p:cNvSpPr>
            <a:spLocks noGrp="1"/>
          </p:cNvSpPr>
          <p:nvPr>
            <p:ph idx="1"/>
          </p:nvPr>
        </p:nvSpPr>
        <p:spPr>
          <a:xfrm>
            <a:off x="247649" y="1215389"/>
            <a:ext cx="11715751" cy="4899661"/>
          </a:xfrm>
        </p:spPr>
        <p:txBody>
          <a:bodyPr>
            <a:noAutofit/>
          </a:bodyPr>
          <a:lstStyle/>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Atmospheric transport modeling for MACCS requires data that define the characteristics of a release, including radionuclide inventory data, plume timing and release fractions, plume release path information, and other plume segment definitions</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The source term is the first major input to Level 3 analysis, and it defines the radioactive effluents that are released from a facility, in this case during accident scenarios. </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The first step of the source term analysis is to group fission products based on their physical and chemical properties.</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 The fuel inventory at accident initiation (e.g., reactor scram) of those radioactive nuclides important for the calculation of offsite consequences. </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The code also requires several plume segment characteristics that define the release. </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These include the atmospheric release fraction, the heat content, the initial release and duration, and the initial release height and initial dispersion for each plume segment. </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The code also requires the distribution of aerosol sizes of the released inventory.</a:t>
            </a:r>
          </a:p>
        </p:txBody>
      </p:sp>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sz="4000" b="1" dirty="0">
                <a:latin typeface="Arial" panose="020B0604020202020204" pitchFamily="34" charset="0"/>
                <a:cs typeface="Arial" panose="020B0604020202020204" pitchFamily="34" charset="0"/>
              </a:rPr>
              <a:t>Source Term Data</a:t>
            </a:r>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8</a:t>
            </a:fld>
            <a:endParaRPr lang="en-US"/>
          </a:p>
        </p:txBody>
      </p:sp>
    </p:spTree>
    <p:extLst>
      <p:ext uri="{BB962C8B-B14F-4D97-AF65-F5344CB8AC3E}">
        <p14:creationId xmlns:p14="http://schemas.microsoft.com/office/powerpoint/2010/main" val="317148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6F773C-790C-4AD5-A756-079EFE4D5F91}"/>
              </a:ext>
            </a:extLst>
          </p:cNvPr>
          <p:cNvSpPr>
            <a:spLocks noGrp="1"/>
          </p:cNvSpPr>
          <p:nvPr>
            <p:ph idx="1"/>
          </p:nvPr>
        </p:nvSpPr>
        <p:spPr>
          <a:xfrm>
            <a:off x="323850" y="1234440"/>
            <a:ext cx="11506200" cy="4942524"/>
          </a:xfrm>
        </p:spPr>
        <p:txBody>
          <a:bodyPr>
            <a:noAutofit/>
          </a:bodyPr>
          <a:lstStyle/>
          <a:p>
            <a:pPr marL="285750" indent="-285750">
              <a:buFont typeface="Arial" panose="020B0604020202020204" pitchFamily="34" charset="0"/>
              <a:buChar char="•"/>
            </a:pPr>
            <a:r>
              <a:rPr lang="en-US" sz="1800" dirty="0">
                <a:latin typeface="Arial" panose="020B0604020202020204" pitchFamily="34" charset="0"/>
                <a:cs typeface="Arial" panose="020B0604020202020204" pitchFamily="34" charset="0"/>
              </a:rPr>
              <a:t>Traditionally, Probabilistic Consequence Analysis (PCA) codes require at minimum input data with hourly information on the wind direction, wind speed, stability category, rainfall rate, and mixing layer, for an entire year</a:t>
            </a:r>
          </a:p>
          <a:p>
            <a:pPr marL="285750" indent="-285750">
              <a:buFont typeface="Arial" panose="020B0604020202020204" pitchFamily="34" charset="0"/>
              <a:buChar char="•"/>
            </a:pPr>
            <a:r>
              <a:rPr lang="en-US" sz="1800" dirty="0">
                <a:latin typeface="Arial" panose="020B0604020202020204" pitchFamily="34" charset="0"/>
                <a:cs typeface="Arial" panose="020B0604020202020204" pitchFamily="34" charset="0"/>
              </a:rPr>
              <a:t>To calculate the dispersion and transfer of radioactive isotopes in the environment the meteorological conditions had to be defined. </a:t>
            </a:r>
          </a:p>
          <a:p>
            <a:pPr marL="285750" indent="-285750">
              <a:buFont typeface="Arial" panose="020B0604020202020204" pitchFamily="34" charset="0"/>
              <a:buChar char="•"/>
            </a:pPr>
            <a:r>
              <a:rPr lang="en-US" sz="1800" dirty="0">
                <a:latin typeface="Arial" panose="020B0604020202020204" pitchFamily="34" charset="0"/>
                <a:cs typeface="Arial" panose="020B0604020202020204" pitchFamily="34" charset="0"/>
              </a:rPr>
              <a:t>The Gaussian plume model is generally used in such a way as to allow changes in atmospheric stability, wind speed, wind direction and precipitation for each successive hour of travel time. </a:t>
            </a:r>
          </a:p>
          <a:p>
            <a:pPr marL="285750" indent="-285750">
              <a:buFont typeface="Arial" panose="020B0604020202020204" pitchFamily="34" charset="0"/>
              <a:buChar char="•"/>
            </a:pPr>
            <a:r>
              <a:rPr lang="en-US" sz="1800" dirty="0">
                <a:latin typeface="Arial" panose="020B0604020202020204" pitchFamily="34" charset="0"/>
                <a:cs typeface="Arial" panose="020B0604020202020204" pitchFamily="34" charset="0"/>
              </a:rPr>
              <a:t>Meteorology data is fundamental for the dispersion of pollutants because it is the primary factor determining the diluting effect of the atmosphere. Therefore, it is important that meteorology is carefully considered when modeling the atmospheric transport and dispersion (ATD) of radiation release.</a:t>
            </a:r>
          </a:p>
        </p:txBody>
      </p:sp>
      <p:sp>
        <p:nvSpPr>
          <p:cNvPr id="3" name="Title 2">
            <a:extLst>
              <a:ext uri="{FF2B5EF4-FFF2-40B4-BE49-F238E27FC236}">
                <a16:creationId xmlns:a16="http://schemas.microsoft.com/office/drawing/2014/main" id="{6DA29083-29DF-487A-9B51-13611DA5BDE9}"/>
              </a:ext>
            </a:extLst>
          </p:cNvPr>
          <p:cNvSpPr>
            <a:spLocks noGrp="1"/>
          </p:cNvSpPr>
          <p:nvPr>
            <p:ph type="title"/>
          </p:nvPr>
        </p:nvSpPr>
        <p:spPr/>
        <p:txBody>
          <a:bodyPr/>
          <a:lstStyle/>
          <a:p>
            <a:r>
              <a:rPr lang="en-US" sz="4000" b="1" dirty="0">
                <a:latin typeface="Arial" panose="020B0604020202020204" pitchFamily="34" charset="0"/>
                <a:cs typeface="Arial" panose="020B0604020202020204" pitchFamily="34" charset="0"/>
              </a:rPr>
              <a:t>Meteorological Data</a:t>
            </a:r>
          </a:p>
        </p:txBody>
      </p:sp>
      <p:sp>
        <p:nvSpPr>
          <p:cNvPr id="5" name="Slide Number Placeholder 4">
            <a:extLst>
              <a:ext uri="{FF2B5EF4-FFF2-40B4-BE49-F238E27FC236}">
                <a16:creationId xmlns:a16="http://schemas.microsoft.com/office/drawing/2014/main" id="{38F0D078-1F02-E316-3154-770F935773BF}"/>
              </a:ext>
            </a:extLst>
          </p:cNvPr>
          <p:cNvSpPr>
            <a:spLocks noGrp="1"/>
          </p:cNvSpPr>
          <p:nvPr>
            <p:ph type="sldNum" sz="quarter" idx="12"/>
          </p:nvPr>
        </p:nvSpPr>
        <p:spPr/>
        <p:txBody>
          <a:bodyPr/>
          <a:lstStyle/>
          <a:p>
            <a:fld id="{62B30900-D744-4EA3-BE04-D9335B37CC9C}" type="slidenum">
              <a:rPr lang="en-US" smtClean="0"/>
              <a:t>9</a:t>
            </a:fld>
            <a:endParaRPr lang="en-US"/>
          </a:p>
        </p:txBody>
      </p:sp>
    </p:spTree>
    <p:extLst>
      <p:ext uri="{BB962C8B-B14F-4D97-AF65-F5344CB8AC3E}">
        <p14:creationId xmlns:p14="http://schemas.microsoft.com/office/powerpoint/2010/main" val="7160696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useo Custom 1">
      <a:majorFont>
        <a:latin typeface="Museo 700"/>
        <a:ea typeface=""/>
        <a:cs typeface=""/>
      </a:majorFont>
      <a:minorFont>
        <a:latin typeface="Museo 300"/>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NR Corporate PPT Feb2022" id="{75983135-E0A5-4467-817B-FA8E3F2FD070}" vid="{1FCB396E-7310-41FB-BC21-1A08FE131E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rocess_x0020_Type xmlns="0bcc8fe9-4968-49bd-8a47-0bd0953cc799">Management</Process_x0020_Type>
    <p0be4b545e934927abc1b34dc602fecc xmlns="c3a674b6-025a-4706-b6a0-c9717c065e19">
      <Terms xmlns="http://schemas.microsoft.com/office/infopath/2007/PartnerControls"/>
    </p0be4b545e934927abc1b34dc602fecc>
    <TaxCatchAll xmlns="c3a674b6-025a-4706-b6a0-c9717c065e19"/>
    <IMS_x0020_Document_x0020_Type xmlns="e8a3ddb0-d1b3-4511-b311-4aa8f767cfbc">Record</IMS_x0020_Document_x0020_Type>
    <Sub_x002d_Process_x0020_Type xmlns="0bcc8fe9-4968-49bd-8a47-0bd0953cc799">Communications, Stakeholders and Interfaces</Sub_x002d_Process_x0020_Typ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CB96810494348419ED4BC94B6D3BD34" ma:contentTypeVersion="3" ma:contentTypeDescription="Create a new document." ma:contentTypeScope="" ma:versionID="7824d0a962a2da7d0e97dc39a21dab36">
  <xsd:schema xmlns:xsd="http://www.w3.org/2001/XMLSchema" xmlns:xs="http://www.w3.org/2001/XMLSchema" xmlns:p="http://schemas.microsoft.com/office/2006/metadata/properties" xmlns:ns2="e8a3ddb0-d1b3-4511-b311-4aa8f767cfbc" xmlns:ns3="0bcc8fe9-4968-49bd-8a47-0bd0953cc799" xmlns:ns4="c3a674b6-025a-4706-b6a0-c9717c065e19" targetNamespace="http://schemas.microsoft.com/office/2006/metadata/properties" ma:root="true" ma:fieldsID="b6024c75c589d4359d7c461e3eecb0c8" ns2:_="" ns3:_="" ns4:_="">
    <xsd:import namespace="e8a3ddb0-d1b3-4511-b311-4aa8f767cfbc"/>
    <xsd:import namespace="0bcc8fe9-4968-49bd-8a47-0bd0953cc799"/>
    <xsd:import namespace="c3a674b6-025a-4706-b6a0-c9717c065e19"/>
    <xsd:element name="properties">
      <xsd:complexType>
        <xsd:sequence>
          <xsd:element name="documentManagement">
            <xsd:complexType>
              <xsd:all>
                <xsd:element ref="ns2:IMS_x0020_Document_x0020_Type" minOccurs="0"/>
                <xsd:element ref="ns3:Process_x0020_Type" minOccurs="0"/>
                <xsd:element ref="ns3:Sub_x002d_Process_x0020_Type" minOccurs="0"/>
                <xsd:element ref="ns4:p0be4b545e934927abc1b34dc602fecc" minOccurs="0"/>
                <xsd:element ref="ns4:TaxCatchAll" minOccurs="0"/>
                <xsd:element ref="ns4: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a3ddb0-d1b3-4511-b311-4aa8f767cfbc" elementFormDefault="qualified">
    <xsd:import namespace="http://schemas.microsoft.com/office/2006/documentManagement/types"/>
    <xsd:import namespace="http://schemas.microsoft.com/office/infopath/2007/PartnerControls"/>
    <xsd:element name="IMS_x0020_Document_x0020_Type" ma:index="8" nillable="true" ma:displayName="IMS Document Type" ma:format="Dropdown" ma:internalName="IMS_x0020_Document_x0020_Type">
      <xsd:simpleType>
        <xsd:restriction base="dms:Choice">
          <xsd:enumeration value="Manual"/>
          <xsd:enumeration value="Policy"/>
          <xsd:enumeration value="Process"/>
          <xsd:enumeration value="Work Instruction"/>
          <xsd:enumeration value="Procedure"/>
          <xsd:enumeration value="Record"/>
        </xsd:restriction>
      </xsd:simpleType>
    </xsd:element>
  </xsd:schema>
  <xsd:schema xmlns:xsd="http://www.w3.org/2001/XMLSchema" xmlns:xs="http://www.w3.org/2001/XMLSchema" xmlns:dms="http://schemas.microsoft.com/office/2006/documentManagement/types" xmlns:pc="http://schemas.microsoft.com/office/infopath/2007/PartnerControls" targetNamespace="0bcc8fe9-4968-49bd-8a47-0bd0953cc799" elementFormDefault="qualified">
    <xsd:import namespace="http://schemas.microsoft.com/office/2006/documentManagement/types"/>
    <xsd:import namespace="http://schemas.microsoft.com/office/infopath/2007/PartnerControls"/>
    <xsd:element name="Process_x0020_Type" ma:index="9" nillable="true" ma:displayName="Process Type" ma:default="Management" ma:internalName="Process_x0020_Type">
      <xsd:simpleType>
        <xsd:restriction base="dms:Text">
          <xsd:maxLength value="255"/>
        </xsd:restriction>
      </xsd:simpleType>
    </xsd:element>
    <xsd:element name="Sub_x002d_Process_x0020_Type" ma:index="10" nillable="true" ma:displayName="Sub-Process Type" ma:default="Communications, Stakeholders and Interfaces" ma:internalName="Sub_x002d_Process_x0020_Typ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3a674b6-025a-4706-b6a0-c9717c065e19" elementFormDefault="qualified">
    <xsd:import namespace="http://schemas.microsoft.com/office/2006/documentManagement/types"/>
    <xsd:import namespace="http://schemas.microsoft.com/office/infopath/2007/PartnerControls"/>
    <xsd:element name="p0be4b545e934927abc1b34dc602fecc" ma:index="11" nillable="true" ma:taxonomy="true" ma:internalName="p0be4b545e934927abc1b34dc602fecc" ma:taxonomyFieldName="FileNumber" ma:displayName="FileNumber" ma:default="" ma:fieldId="{90be4b54-5e93-4927-abc1-b34dc602fecc}" ma:sspId="03773833-1a3a-4564-a8b7-d1693700735c" ma:termSetId="92a5ea7c-5852-4fe9-9208-8f11d67f7875" ma:anchorId="00000000-0000-0000-0000-000000000000" ma:open="false" ma:isKeyword="false">
      <xsd:complexType>
        <xsd:sequence>
          <xsd:element ref="pc:Terms" minOccurs="0" maxOccurs="1"/>
        </xsd:sequence>
      </xsd:complexType>
    </xsd:element>
    <xsd:element name="TaxCatchAll" ma:index="12" nillable="true" ma:displayName="Taxonomy Catch All Column" ma:hidden="true" ma:list="{eeeacaaa-84fa-4325-9796-aef0d52044a9}" ma:internalName="TaxCatchAll" ma:showField="CatchAllData" ma:web="c3a674b6-025a-4706-b6a0-c9717c065e19">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hidden="true" ma:list="{eeeacaaa-84fa-4325-9796-aef0d52044a9}" ma:internalName="TaxCatchAllLabel" ma:readOnly="true" ma:showField="CatchAllDataLabel" ma:web="c3a674b6-025a-4706-b6a0-c9717c065e1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AC3D8D0-5048-4F63-82DB-8A10E2A23D2F}">
  <ds:schemaRefs>
    <ds:schemaRef ds:uri="http://schemas.microsoft.com/sharepoint/v3/contenttype/forms"/>
  </ds:schemaRefs>
</ds:datastoreItem>
</file>

<file path=customXml/itemProps2.xml><?xml version="1.0" encoding="utf-8"?>
<ds:datastoreItem xmlns:ds="http://schemas.openxmlformats.org/officeDocument/2006/customXml" ds:itemID="{B0244231-AD8E-4593-98EA-770C46486CF6}">
  <ds:schemaRefs>
    <ds:schemaRef ds:uri="http://schemas.microsoft.com/office/2006/metadata/properties"/>
    <ds:schemaRef ds:uri="http://schemas.microsoft.com/office/infopath/2007/PartnerControls"/>
    <ds:schemaRef ds:uri="0bcc8fe9-4968-49bd-8a47-0bd0953cc799"/>
    <ds:schemaRef ds:uri="c3a674b6-025a-4706-b6a0-c9717c065e19"/>
    <ds:schemaRef ds:uri="e8a3ddb0-d1b3-4511-b311-4aa8f767cfbc"/>
  </ds:schemaRefs>
</ds:datastoreItem>
</file>

<file path=customXml/itemProps3.xml><?xml version="1.0" encoding="utf-8"?>
<ds:datastoreItem xmlns:ds="http://schemas.openxmlformats.org/officeDocument/2006/customXml" ds:itemID="{14212D65-6AC6-45F3-862F-D794E144DC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a3ddb0-d1b3-4511-b311-4aa8f767cfbc"/>
    <ds:schemaRef ds:uri="0bcc8fe9-4968-49bd-8a47-0bd0953cc799"/>
    <ds:schemaRef ds:uri="c3a674b6-025a-4706-b6a0-c9717c065e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NNR Corporate PowerPoint Template Feb2022</Template>
  <TotalTime>63</TotalTime>
  <Words>2665</Words>
  <Application>Microsoft Office PowerPoint</Application>
  <PresentationFormat>Widescreen</PresentationFormat>
  <Paragraphs>174</Paragraphs>
  <Slides>23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Museo 300</vt:lpstr>
      <vt:lpstr>Museo 700</vt:lpstr>
      <vt:lpstr>Museo Sans 300</vt:lpstr>
      <vt:lpstr>Times New Roman</vt:lpstr>
      <vt:lpstr>Office Theme</vt:lpstr>
      <vt:lpstr>MACCS Conference</vt:lpstr>
      <vt:lpstr>PowerPoint Presentation</vt:lpstr>
      <vt:lpstr>Motivation</vt:lpstr>
      <vt:lpstr>Problem Description</vt:lpstr>
      <vt:lpstr>Scope</vt:lpstr>
      <vt:lpstr>WinMACCS Overview</vt:lpstr>
      <vt:lpstr>ATMOS</vt:lpstr>
      <vt:lpstr>Source Term Data</vt:lpstr>
      <vt:lpstr>Meteorological Data</vt:lpstr>
      <vt:lpstr>Dispersion Parameters Data (Gaussian Plume model)</vt:lpstr>
      <vt:lpstr>Dispersion Parameters Data</vt:lpstr>
      <vt:lpstr>Methodology</vt:lpstr>
      <vt:lpstr>Methodology</vt:lpstr>
      <vt:lpstr>Methodology</vt:lpstr>
      <vt:lpstr>Results and Discussion</vt:lpstr>
      <vt:lpstr>Results and Discussion</vt:lpstr>
      <vt:lpstr>Results and Discussion</vt:lpstr>
      <vt:lpstr>Comparison with Test Samples</vt:lpstr>
      <vt:lpstr>Comparison with Test Samples</vt:lpstr>
      <vt:lpstr>Summary</vt:lpstr>
      <vt:lpstr>Conclusions and Recommendations</vt:lpstr>
      <vt:lpstr>References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Updated NNR PowerPoint Presentation Template</dc:title>
  <dc:creator>Lindie Kleu</dc:creator>
  <cp:lastModifiedBy>Mbulelo Dondolo</cp:lastModifiedBy>
  <cp:revision>32</cp:revision>
  <dcterms:created xsi:type="dcterms:W3CDTF">2022-10-03T13:39:55Z</dcterms:created>
  <dcterms:modified xsi:type="dcterms:W3CDTF">2023-08-24T13:11:24Z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8e2e7e7e-e805-4f7b-9a0e-de234a4bef93</vt:lpwstr>
  </property>
  <property fmtid="{D5CDD505-2E9C-101B-9397-08002B2CF9AE}" pid="3" name="DocumentType">
    <vt:lpwstr>Report</vt:lpwstr>
  </property>
  <property fmtid="{D5CDD505-2E9C-101B-9397-08002B2CF9AE}" pid="4" name="Classification">
    <vt:lpwstr>Non-Restricted</vt:lpwstr>
  </property>
  <property fmtid="{D5CDD505-2E9C-101B-9397-08002B2CF9AE}" pid="5" name="ContentTypeId">
    <vt:lpwstr>0x010100DCB96810494348419ED4BC94B6D3BD34</vt:lpwstr>
  </property>
  <property fmtid="{D5CDD505-2E9C-101B-9397-08002B2CF9AE}" pid="6" name="FileNumber">
    <vt:lpwstr/>
  </property>
</Properties>
</file>